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93" r:id="rId3"/>
    <p:sldId id="324" r:id="rId4"/>
    <p:sldId id="258" r:id="rId5"/>
    <p:sldId id="283" r:id="rId6"/>
    <p:sldId id="271" r:id="rId7"/>
    <p:sldId id="294" r:id="rId8"/>
    <p:sldId id="334" r:id="rId9"/>
    <p:sldId id="257" r:id="rId10"/>
    <p:sldId id="321" r:id="rId11"/>
    <p:sldId id="299" r:id="rId12"/>
    <p:sldId id="297" r:id="rId13"/>
    <p:sldId id="312" r:id="rId14"/>
    <p:sldId id="277" r:id="rId15"/>
    <p:sldId id="300" r:id="rId16"/>
    <p:sldId id="303" r:id="rId17"/>
    <p:sldId id="286" r:id="rId18"/>
    <p:sldId id="301" r:id="rId19"/>
    <p:sldId id="330" r:id="rId20"/>
    <p:sldId id="302" r:id="rId21"/>
    <p:sldId id="328" r:id="rId22"/>
    <p:sldId id="305" r:id="rId23"/>
    <p:sldId id="311" r:id="rId24"/>
    <p:sldId id="306" r:id="rId25"/>
    <p:sldId id="307" r:id="rId26"/>
    <p:sldId id="308" r:id="rId27"/>
    <p:sldId id="310" r:id="rId28"/>
    <p:sldId id="317" r:id="rId29"/>
    <p:sldId id="327" r:id="rId30"/>
    <p:sldId id="331" r:id="rId31"/>
    <p:sldId id="320" r:id="rId32"/>
    <p:sldId id="316" r:id="rId33"/>
    <p:sldId id="325" r:id="rId34"/>
    <p:sldId id="261" r:id="rId35"/>
    <p:sldId id="318" r:id="rId36"/>
    <p:sldId id="337" r:id="rId37"/>
    <p:sldId id="280" r:id="rId38"/>
    <p:sldId id="323" r:id="rId39"/>
    <p:sldId id="276" r:id="rId40"/>
    <p:sldId id="267" r:id="rId41"/>
    <p:sldId id="268" r:id="rId42"/>
    <p:sldId id="332" r:id="rId43"/>
    <p:sldId id="329" r:id="rId44"/>
    <p:sldId id="336" r:id="rId45"/>
    <p:sldId id="314" r:id="rId46"/>
    <p:sldId id="335" r:id="rId47"/>
    <p:sldId id="333" r:id="rId48"/>
    <p:sldId id="295" r:id="rId49"/>
    <p:sldId id="285" r:id="rId50"/>
    <p:sldId id="322" r:id="rId51"/>
    <p:sldId id="284" r:id="rId52"/>
  </p:sldIdLst>
  <p:sldSz cx="9144000" cy="5143500" type="screen16x9"/>
  <p:notesSz cx="5143500" cy="9144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4B90"/>
    <a:srgbClr val="C6D9F1"/>
    <a:srgbClr val="4F81BD"/>
    <a:srgbClr val="EAD5D8"/>
    <a:srgbClr val="D8E9DB"/>
    <a:srgbClr val="D5DBEB"/>
    <a:srgbClr val="F4DFD3"/>
    <a:srgbClr val="D9D9D9"/>
    <a:srgbClr val="FDEADA"/>
    <a:srgbClr val="A853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82"/>
    <p:restoredTop sz="72294"/>
  </p:normalViewPr>
  <p:slideViewPr>
    <p:cSldViewPr>
      <p:cViewPr varScale="1">
        <p:scale>
          <a:sx n="107" d="100"/>
          <a:sy n="107" d="100"/>
        </p:scale>
        <p:origin x="1184" y="176"/>
      </p:cViewPr>
      <p:guideLst>
        <p:guide orient="horz" pos="2880"/>
        <p:guide pos="216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22885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913757" y="1"/>
            <a:ext cx="2228850" cy="457200"/>
          </a:xfrm>
          <a:prstGeom prst="rect">
            <a:avLst/>
          </a:prstGeom>
        </p:spPr>
        <p:txBody>
          <a:bodyPr vert="horz" lIns="91440" tIns="45720" rIns="91440" bIns="45720" rtlCol="0"/>
          <a:lstStyle>
            <a:lvl1pPr algn="r">
              <a:defRPr sz="1200"/>
            </a:lvl1pPr>
          </a:lstStyle>
          <a:p>
            <a:fld id="{38769A9C-5090-4C43-A083-EC9A0E7E25C0}" type="datetimeFigureOut">
              <a:rPr lang="en-US" smtClean="0"/>
              <a:t>3/1/23</a:t>
            </a:fld>
            <a:endParaRPr lang="en-US"/>
          </a:p>
        </p:txBody>
      </p:sp>
      <p:sp>
        <p:nvSpPr>
          <p:cNvPr id="4" name="Slide Image Placeholder 3"/>
          <p:cNvSpPr>
            <a:spLocks noGrp="1" noRot="1" noChangeAspect="1"/>
          </p:cNvSpPr>
          <p:nvPr>
            <p:ph type="sldImg" idx="2"/>
          </p:nvPr>
        </p:nvSpPr>
        <p:spPr>
          <a:xfrm>
            <a:off x="-171450" y="1143000"/>
            <a:ext cx="5486400" cy="30876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14350" y="4399845"/>
            <a:ext cx="4114800" cy="360115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6801"/>
            <a:ext cx="222885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913757" y="8686801"/>
            <a:ext cx="2228850" cy="457200"/>
          </a:xfrm>
          <a:prstGeom prst="rect">
            <a:avLst/>
          </a:prstGeom>
        </p:spPr>
        <p:txBody>
          <a:bodyPr vert="horz" lIns="91440" tIns="45720" rIns="91440" bIns="45720" rtlCol="0" anchor="b"/>
          <a:lstStyle>
            <a:lvl1pPr algn="r">
              <a:defRPr sz="1200"/>
            </a:lvl1pPr>
          </a:lstStyle>
          <a:p>
            <a:fld id="{D7BC7854-93EE-5A4E-A4D5-5123B87644F1}" type="slidenum">
              <a:rPr lang="en-US" smtClean="0"/>
              <a:t>‹#›</a:t>
            </a:fld>
            <a:endParaRPr lang="en-US"/>
          </a:p>
        </p:txBody>
      </p:sp>
    </p:spTree>
    <p:extLst>
      <p:ext uri="{BB962C8B-B14F-4D97-AF65-F5344CB8AC3E}">
        <p14:creationId xmlns:p14="http://schemas.microsoft.com/office/powerpoint/2010/main" val="3207766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D7BC7854-93EE-5A4E-A4D5-5123B87644F1}" type="slidenum">
              <a:rPr lang="en-US" smtClean="0"/>
              <a:t>1</a:t>
            </a:fld>
            <a:endParaRPr lang="en-US" dirty="0"/>
          </a:p>
        </p:txBody>
      </p:sp>
    </p:spTree>
    <p:extLst>
      <p:ext uri="{BB962C8B-B14F-4D97-AF65-F5344CB8AC3E}">
        <p14:creationId xmlns:p14="http://schemas.microsoft.com/office/powerpoint/2010/main" val="1762237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mention a few caveats before I get into my research</a:t>
            </a:r>
          </a:p>
          <a:p>
            <a:endParaRPr lang="en-US" dirty="0"/>
          </a:p>
          <a:p>
            <a:pPr marL="171450" indent="-171450">
              <a:buFont typeface="Arial" panose="020B0604020202020204" pitchFamily="34" charset="0"/>
              <a:buChar char="•"/>
            </a:pPr>
            <a:r>
              <a:rPr lang="en-US" dirty="0"/>
              <a:t>This work was a proof-of-concept and not intended to be immediately operational. There’s still lots of progress to be made.</a:t>
            </a:r>
          </a:p>
          <a:p>
            <a:pPr marL="171450" indent="-171450">
              <a:buFont typeface="Arial" panose="020B0604020202020204" pitchFamily="34" charset="0"/>
              <a:buChar char="•"/>
            </a:pPr>
            <a:r>
              <a:rPr lang="en-US" dirty="0"/>
              <a:t>A lack of computing resources and time limited the scale of this work. The models I’ll present today are only in a single catchment over a single month period</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All this is to say, this work is still in it’s early days and has a long way to go before it can be incorporated into NOAA products.</a:t>
            </a:r>
          </a:p>
        </p:txBody>
      </p:sp>
      <p:sp>
        <p:nvSpPr>
          <p:cNvPr id="4" name="Slide Number Placeholder 3"/>
          <p:cNvSpPr>
            <a:spLocks noGrp="1"/>
          </p:cNvSpPr>
          <p:nvPr>
            <p:ph type="sldNum" sz="quarter" idx="5"/>
          </p:nvPr>
        </p:nvSpPr>
        <p:spPr/>
        <p:txBody>
          <a:bodyPr/>
          <a:lstStyle/>
          <a:p>
            <a:fld id="{D7BC7854-93EE-5A4E-A4D5-5123B87644F1}" type="slidenum">
              <a:rPr lang="en-US" smtClean="0"/>
              <a:t>10</a:t>
            </a:fld>
            <a:endParaRPr lang="en-US"/>
          </a:p>
        </p:txBody>
      </p:sp>
    </p:spTree>
    <p:extLst>
      <p:ext uri="{BB962C8B-B14F-4D97-AF65-F5344CB8AC3E}">
        <p14:creationId xmlns:p14="http://schemas.microsoft.com/office/powerpoint/2010/main" val="1874571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models I will present are based on data from the National Water Model v2.1 Retrospective runs.</a:t>
            </a:r>
          </a:p>
          <a:p>
            <a:endParaRPr lang="en-US" dirty="0"/>
          </a:p>
          <a:p>
            <a:r>
              <a:rPr lang="en-US" dirty="0"/>
              <a:t>I’m sure you’re all familiar with the Retrospective but if not, it’s a 42-year historical run of the NWM v2.1, forced by the Analysis of Record for Calibration dataset</a:t>
            </a:r>
          </a:p>
          <a:p>
            <a:endParaRPr lang="en-US" dirty="0"/>
          </a:p>
          <a:p>
            <a:r>
              <a:rPr lang="en-US" dirty="0"/>
              <a:t>I chose to use the Retrospective because it is publicly available on AWS and commonly used in studies evaluating NWM performance.</a:t>
            </a:r>
          </a:p>
          <a:p>
            <a:r>
              <a:rPr lang="en-US" dirty="0"/>
              <a:t>Easier to align with historical observations of water temperatures than real-time NWM runs</a:t>
            </a:r>
          </a:p>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11</a:t>
            </a:fld>
            <a:endParaRPr lang="en-US"/>
          </a:p>
        </p:txBody>
      </p:sp>
    </p:spTree>
    <p:extLst>
      <p:ext uri="{BB962C8B-B14F-4D97-AF65-F5344CB8AC3E}">
        <p14:creationId xmlns:p14="http://schemas.microsoft.com/office/powerpoint/2010/main" val="2572565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Developing a WT model – a test basin is needed, not practical to run model on continental-scale domains</a:t>
            </a:r>
          </a:p>
          <a:p>
            <a:pPr marL="171450" indent="-171450">
              <a:buFont typeface="Arial" panose="020B0604020202020204" pitchFamily="34" charset="0"/>
              <a:buChar char="•"/>
            </a:pPr>
            <a:r>
              <a:rPr lang="en-US" dirty="0"/>
              <a:t>I considered several test basins: criteria: limited number of tributaries (straightforward to model),  as many USGS temperature gages as possible, particularly in headwaters (enables model evaluation) </a:t>
            </a:r>
          </a:p>
          <a:p>
            <a:endParaRPr lang="en-US" dirty="0"/>
          </a:p>
          <a:p>
            <a:pPr marL="171450" indent="-171450">
              <a:buFont typeface="Arial" panose="020B0604020202020204" pitchFamily="34" charset="0"/>
              <a:buChar char="•"/>
            </a:pPr>
            <a:r>
              <a:rPr lang="en-US" dirty="0"/>
              <a:t>Settled on modeling temperatures in H.J. Andrews Experimental Forest, which I’m sure some of you are familiar with</a:t>
            </a:r>
          </a:p>
          <a:p>
            <a:pPr marL="171450" indent="-171450">
              <a:buFont typeface="Arial" panose="020B0604020202020204" pitchFamily="34" charset="0"/>
              <a:buChar char="•"/>
            </a:pPr>
            <a:r>
              <a:rPr lang="en-US" dirty="0"/>
              <a:t>HJ Andrews is a 64 km2 forested headwater catchment in the Cascade Mountains of Oregon, </a:t>
            </a:r>
          </a:p>
          <a:p>
            <a:pPr marL="171450" indent="-171450">
              <a:buFont typeface="Arial" panose="020B0604020202020204" pitchFamily="34" charset="0"/>
              <a:buChar char="•"/>
            </a:pPr>
            <a:r>
              <a:rPr lang="en-US" dirty="0"/>
              <a:t>Roughly 35 km of rivers represented by the NWM</a:t>
            </a:r>
          </a:p>
          <a:p>
            <a:pPr marL="171450" indent="-171450">
              <a:buFont typeface="Arial" panose="020B0604020202020204" pitchFamily="34" charset="0"/>
              <a:buChar char="•"/>
            </a:pPr>
            <a:r>
              <a:rPr lang="en-US" dirty="0"/>
              <a:t>Site of an NSF LTER</a:t>
            </a:r>
          </a:p>
          <a:p>
            <a:pPr marL="171450" indent="-171450">
              <a:buFont typeface="Arial" panose="020B0604020202020204" pitchFamily="34" charset="0"/>
              <a:buChar char="•"/>
            </a:pPr>
            <a:r>
              <a:rPr lang="en-US" dirty="0"/>
              <a:t>2 water temperature gages coincided with NWM reaches, providing headwater and outlet evaluation points</a:t>
            </a:r>
          </a:p>
        </p:txBody>
      </p:sp>
      <p:sp>
        <p:nvSpPr>
          <p:cNvPr id="4" name="Slide Number Placeholder 3"/>
          <p:cNvSpPr>
            <a:spLocks noGrp="1"/>
          </p:cNvSpPr>
          <p:nvPr>
            <p:ph type="sldNum" sz="quarter" idx="5"/>
          </p:nvPr>
        </p:nvSpPr>
        <p:spPr/>
        <p:txBody>
          <a:bodyPr/>
          <a:lstStyle/>
          <a:p>
            <a:fld id="{D7BC7854-93EE-5A4E-A4D5-5123B87644F1}" type="slidenum">
              <a:rPr lang="en-US" smtClean="0"/>
              <a:t>12</a:t>
            </a:fld>
            <a:endParaRPr lang="en-US"/>
          </a:p>
        </p:txBody>
      </p:sp>
    </p:spTree>
    <p:extLst>
      <p:ext uri="{BB962C8B-B14F-4D97-AF65-F5344CB8AC3E}">
        <p14:creationId xmlns:p14="http://schemas.microsoft.com/office/powerpoint/2010/main" val="136851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images from the H.J Andrews watershed</a:t>
            </a:r>
          </a:p>
          <a:p>
            <a:endParaRPr lang="en-US" dirty="0"/>
          </a:p>
          <a:p>
            <a:r>
              <a:rPr lang="en-US" dirty="0"/>
              <a:t>There are likely some incredibly complex hydrologic and thermal processes at work here </a:t>
            </a:r>
          </a:p>
          <a:p>
            <a:pPr marL="171450" indent="-171450">
              <a:buFont typeface="Arial" panose="020B0604020202020204" pitchFamily="34" charset="0"/>
              <a:buChar char="•"/>
            </a:pPr>
            <a:r>
              <a:rPr lang="en-US" dirty="0"/>
              <a:t>Might be one of the more difficult settings to predict water temperatures</a:t>
            </a:r>
          </a:p>
          <a:p>
            <a:pPr marL="171450" indent="-171450">
              <a:buFont typeface="Arial" panose="020B0604020202020204" pitchFamily="34" charset="0"/>
              <a:buChar char="•"/>
            </a:pPr>
            <a:r>
              <a:rPr lang="en-US" dirty="0"/>
              <a:t>Hydrologic heat fluxes and shading will be strong controls on water temperatures</a:t>
            </a:r>
          </a:p>
        </p:txBody>
      </p:sp>
      <p:sp>
        <p:nvSpPr>
          <p:cNvPr id="4" name="Slide Number Placeholder 3"/>
          <p:cNvSpPr>
            <a:spLocks noGrp="1"/>
          </p:cNvSpPr>
          <p:nvPr>
            <p:ph type="sldNum" sz="quarter" idx="5"/>
          </p:nvPr>
        </p:nvSpPr>
        <p:spPr/>
        <p:txBody>
          <a:bodyPr/>
          <a:lstStyle/>
          <a:p>
            <a:fld id="{D7BC7854-93EE-5A4E-A4D5-5123B87644F1}" type="slidenum">
              <a:rPr lang="en-US" smtClean="0"/>
              <a:t>13</a:t>
            </a:fld>
            <a:endParaRPr lang="en-US"/>
          </a:p>
        </p:txBody>
      </p:sp>
    </p:spTree>
    <p:extLst>
      <p:ext uri="{BB962C8B-B14F-4D97-AF65-F5344CB8AC3E}">
        <p14:creationId xmlns:p14="http://schemas.microsoft.com/office/powerpoint/2010/main" val="2408457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First step: take initial river reaches from the NWM and subdivide them into a manageable and uniform model grid,</a:t>
            </a:r>
          </a:p>
          <a:p>
            <a:r>
              <a:rPr lang="en-US" sz="1050" dirty="0"/>
              <a:t>Then take all of our model inputs, which I’ll talk more about in a minute, and interpolate them to our new model domain</a:t>
            </a:r>
          </a:p>
          <a:p>
            <a:r>
              <a:rPr lang="en-US" sz="1050" dirty="0"/>
              <a:t>Should note that the uniform model grid is not necessary and this approach could work directly on the NWM reaches themselves</a:t>
            </a:r>
          </a:p>
          <a:p>
            <a:pPr marL="171450" indent="-171450">
              <a:buFont typeface="Arial" panose="020B0604020202020204" pitchFamily="34" charset="0"/>
              <a:buChar char="•"/>
            </a:pPr>
            <a:r>
              <a:rPr lang="en-US" sz="1050" dirty="0"/>
              <a:t>I used a model grid because it gave me better ability to diagnose model error at specific points in the stream network</a:t>
            </a:r>
          </a:p>
          <a:p>
            <a:endParaRPr lang="en-US" sz="1050" dirty="0"/>
          </a:p>
          <a:p>
            <a:r>
              <a:rPr lang="en-US" sz="1050" dirty="0"/>
              <a:t>Then, set up the computation scheme: I used a Semi-Lagrangian Computation Cycle, inspired by the work of John </a:t>
            </a:r>
            <a:r>
              <a:rPr lang="en-US" sz="1050" dirty="0" err="1"/>
              <a:t>Yearsly</a:t>
            </a:r>
            <a:r>
              <a:rPr lang="en-US" sz="1050" dirty="0"/>
              <a:t>, 2009 (similar to what is used in DHSVM-RBM, another water temperature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1 dimensional advection model: heat is transported longitudinally along the stream, and heated or cooled by atmospheric and hydrologic heat fluxes</a:t>
            </a:r>
          </a:p>
          <a:p>
            <a:r>
              <a:rPr lang="en-US" sz="1050" dirty="0"/>
              <a:t>Semi-Lagrangian refers to the model frame of reference – half Eulerian-half Lagrangian</a:t>
            </a:r>
          </a:p>
          <a:p>
            <a:pPr marL="171450" indent="-171450">
              <a:buFont typeface="Arial" panose="020B0604020202020204" pitchFamily="34" charset="0"/>
              <a:buChar char="•"/>
            </a:pPr>
            <a:r>
              <a:rPr lang="en-US" sz="1050" dirty="0"/>
              <a:t>We want to find the temperature at each of our model grid points using our model boundary conditions – use Reverse Particle Tracking</a:t>
            </a:r>
          </a:p>
          <a:p>
            <a:pPr marL="171450" indent="-171450">
              <a:buFont typeface="Arial" panose="020B0604020202020204" pitchFamily="34" charset="0"/>
              <a:buChar char="•"/>
            </a:pPr>
            <a:r>
              <a:rPr lang="en-US" sz="1050" dirty="0"/>
              <a:t>Start at a node point with unknown temperature and and flag the water parcel located there. </a:t>
            </a:r>
          </a:p>
          <a:p>
            <a:pPr marL="171450" indent="-171450">
              <a:buFont typeface="Arial" panose="020B0604020202020204" pitchFamily="34" charset="0"/>
              <a:buChar char="•"/>
            </a:pPr>
            <a:r>
              <a:rPr lang="en-US" sz="1050" dirty="0"/>
              <a:t>Then reverse one time step, and use river velocity to find the original starting location of the water parcel that ends up at our unknown grid point at the current time step (blue box)</a:t>
            </a:r>
          </a:p>
          <a:p>
            <a:pPr marL="171450" indent="-171450">
              <a:buFont typeface="Arial" panose="020B0604020202020204" pitchFamily="34" charset="0"/>
              <a:buChar char="•"/>
            </a:pPr>
            <a:r>
              <a:rPr lang="en-US" sz="1050" dirty="0"/>
              <a:t>Then, we follow our water parcel as it travels back downstream to our unknown node, calculating and integrating radiative and hydrologic inputs that we accumulate along the way</a:t>
            </a:r>
          </a:p>
          <a:p>
            <a:pPr marL="171450" indent="-171450">
              <a:buFont typeface="Arial" panose="020B0604020202020204" pitchFamily="34" charset="0"/>
              <a:buChar char="•"/>
            </a:pPr>
            <a:r>
              <a:rPr lang="en-US" sz="1050" dirty="0"/>
              <a:t>Using the volume of the node and the heat fluxes, we can update the unknown temperature at the next time step</a:t>
            </a:r>
          </a:p>
          <a:p>
            <a:pPr marL="171450" indent="-171450">
              <a:buFont typeface="Arial" panose="020B0604020202020204" pitchFamily="34" charset="0"/>
              <a:buChar char="•"/>
            </a:pPr>
            <a:endParaRPr lang="en-US" sz="1050" dirty="0"/>
          </a:p>
          <a:p>
            <a:pPr marL="0" indent="0">
              <a:buFont typeface="Arial" panose="020B0604020202020204" pitchFamily="34" charset="0"/>
              <a:buNone/>
            </a:pPr>
            <a:r>
              <a:rPr lang="en-US" sz="1050" dirty="0"/>
              <a:t>I ran the model at a 1 km spatial resolution and a 60 minute time step, though both those choices are easily adaptable and stable</a:t>
            </a:r>
          </a:p>
          <a:p>
            <a:pPr marL="0" indent="0">
              <a:buFont typeface="Arial" panose="020B0604020202020204" pitchFamily="34" charset="0"/>
              <a:buNone/>
            </a:pPr>
            <a:r>
              <a:rPr lang="en-US" sz="1050" dirty="0"/>
              <a:t>Ran the model during July 2019, 1 month of data during low-flow conditions</a:t>
            </a:r>
          </a:p>
        </p:txBody>
      </p:sp>
      <p:sp>
        <p:nvSpPr>
          <p:cNvPr id="4" name="Slide Number Placeholder 3"/>
          <p:cNvSpPr>
            <a:spLocks noGrp="1"/>
          </p:cNvSpPr>
          <p:nvPr>
            <p:ph type="sldNum" sz="quarter" idx="5"/>
          </p:nvPr>
        </p:nvSpPr>
        <p:spPr/>
        <p:txBody>
          <a:bodyPr/>
          <a:lstStyle/>
          <a:p>
            <a:fld id="{D7BC7854-93EE-5A4E-A4D5-5123B87644F1}" type="slidenum">
              <a:rPr lang="en-US" smtClean="0"/>
              <a:t>14</a:t>
            </a:fld>
            <a:endParaRPr lang="en-US"/>
          </a:p>
        </p:txBody>
      </p:sp>
    </p:spTree>
    <p:extLst>
      <p:ext uri="{BB962C8B-B14F-4D97-AF65-F5344CB8AC3E}">
        <p14:creationId xmlns:p14="http://schemas.microsoft.com/office/powerpoint/2010/main" val="3195018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key part of our modeling strategy is quantifying heat fluxes into and out of the stream network</a:t>
            </a:r>
          </a:p>
          <a:p>
            <a:endParaRPr lang="en-US" dirty="0"/>
          </a:p>
          <a:p>
            <a:r>
              <a:rPr lang="en-US" dirty="0"/>
              <a:t>To do this, I used forcings and model outputs from the NWM retrospective, alongside a number of physically-based equations, to calculate a range of heat fluxes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figure displays all heat fluxes incorporated in our model (air-water fluxes on top, water-bed fluxes on the bottom). </a:t>
            </a:r>
            <a:r>
              <a:rPr lang="en-US" b="1" dirty="0"/>
              <a:t>I should note that we don’t represent bed conduction fluxes in this model, as they would be very difficult to constrain at the scale of the model.</a:t>
            </a:r>
          </a:p>
          <a:p>
            <a:endParaRPr lang="en-US" b="1" dirty="0"/>
          </a:p>
          <a:p>
            <a:r>
              <a:rPr lang="en-US" dirty="0"/>
              <a:t>The points on the right show the NWM variables used, their source, and which heat fluxes they contribute to. </a:t>
            </a:r>
          </a:p>
          <a:p>
            <a:endParaRPr lang="en-US" dirty="0"/>
          </a:p>
          <a:p>
            <a:r>
              <a:rPr lang="en-US" dirty="0"/>
              <a:t>For example: air temperature contributes to calculations of longwave radiation, latent heat, and sensible heat</a:t>
            </a:r>
          </a:p>
          <a:p>
            <a:endParaRPr lang="en-US" dirty="0"/>
          </a:p>
          <a:p>
            <a:r>
              <a:rPr lang="en-US" dirty="0"/>
              <a:t>From the NWM forcing files, I used shortwave, longwave, air temp, humidity, air pressure, and windspeed.</a:t>
            </a:r>
          </a:p>
          <a:p>
            <a:r>
              <a:rPr lang="en-US" dirty="0"/>
              <a:t>From NWM model outputs, I used discharge, stream velocity, groundwater inflow, and surface runoff.</a:t>
            </a:r>
          </a:p>
          <a:p>
            <a:r>
              <a:rPr lang="en-US" dirty="0"/>
              <a:t>From NWM route link file, I used several parameters describing the configuration of channels</a:t>
            </a:r>
          </a:p>
          <a:p>
            <a:endParaRPr lang="en-US" dirty="0"/>
          </a:p>
          <a:p>
            <a:r>
              <a:rPr lang="en-US" dirty="0"/>
              <a:t>Notably, several needed variables are absent from NWM data (next slide)</a:t>
            </a:r>
          </a:p>
        </p:txBody>
      </p:sp>
      <p:sp>
        <p:nvSpPr>
          <p:cNvPr id="4" name="Slide Number Placeholder 3"/>
          <p:cNvSpPr>
            <a:spLocks noGrp="1"/>
          </p:cNvSpPr>
          <p:nvPr>
            <p:ph type="sldNum" sz="quarter" idx="5"/>
          </p:nvPr>
        </p:nvSpPr>
        <p:spPr/>
        <p:txBody>
          <a:bodyPr/>
          <a:lstStyle/>
          <a:p>
            <a:fld id="{D7BC7854-93EE-5A4E-A4D5-5123B87644F1}" type="slidenum">
              <a:rPr lang="en-US" smtClean="0"/>
              <a:t>15</a:t>
            </a:fld>
            <a:endParaRPr lang="en-US"/>
          </a:p>
        </p:txBody>
      </p:sp>
    </p:spTree>
    <p:extLst>
      <p:ext uri="{BB962C8B-B14F-4D97-AF65-F5344CB8AC3E}">
        <p14:creationId xmlns:p14="http://schemas.microsoft.com/office/powerpoint/2010/main" val="3876783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noted on the last slide, there are 4 primary variables that are unconstrained by the NWM: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Riparian shading along channels (important control on water temperature, blocking solar radiation from reaching the stream’s surface)</a:t>
            </a:r>
          </a:p>
          <a:p>
            <a:pPr marL="0" indent="0">
              <a:buFont typeface="Arial" panose="020B0604020202020204" pitchFamily="34" charset="0"/>
              <a:buNone/>
            </a:pPr>
            <a:r>
              <a:rPr lang="en-US" dirty="0"/>
              <a:t>Groundwater temperatures (controls advective heat flux to streams)</a:t>
            </a:r>
          </a:p>
          <a:p>
            <a:pPr marL="0" indent="0">
              <a:buFont typeface="Arial" panose="020B0604020202020204" pitchFamily="34" charset="0"/>
              <a:buNone/>
            </a:pPr>
            <a:r>
              <a:rPr lang="en-US" dirty="0"/>
              <a:t>Hyporheic exchange (influential in high relief headwaters, we found that representing hyporheic flow improved model performance)</a:t>
            </a:r>
          </a:p>
          <a:p>
            <a:pPr marL="0" indent="0">
              <a:buFont typeface="Arial" panose="020B0604020202020204" pitchFamily="34" charset="0"/>
              <a:buNone/>
            </a:pPr>
            <a:r>
              <a:rPr lang="en-US" dirty="0"/>
              <a:t>Surface runoff temperatures (likely important during storm events, but there was little to no surface runoff during July 2019 in the basin, so we generally disregarded runoff temps)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needed to develop strategies to estimate these processes.</a:t>
            </a:r>
          </a:p>
        </p:txBody>
      </p:sp>
      <p:sp>
        <p:nvSpPr>
          <p:cNvPr id="4" name="Slide Number Placeholder 3"/>
          <p:cNvSpPr>
            <a:spLocks noGrp="1"/>
          </p:cNvSpPr>
          <p:nvPr>
            <p:ph type="sldNum" sz="quarter" idx="5"/>
          </p:nvPr>
        </p:nvSpPr>
        <p:spPr/>
        <p:txBody>
          <a:bodyPr/>
          <a:lstStyle/>
          <a:p>
            <a:fld id="{D7BC7854-93EE-5A4E-A4D5-5123B87644F1}" type="slidenum">
              <a:rPr lang="en-US" smtClean="0"/>
              <a:t>16</a:t>
            </a:fld>
            <a:endParaRPr lang="en-US"/>
          </a:p>
        </p:txBody>
      </p:sp>
    </p:spTree>
    <p:extLst>
      <p:ext uri="{BB962C8B-B14F-4D97-AF65-F5344CB8AC3E}">
        <p14:creationId xmlns:p14="http://schemas.microsoft.com/office/powerpoint/2010/main" val="3011619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missing variable from the NWM is riparian cover, we had to devise a strategy to estimate riparian shading</a:t>
            </a:r>
          </a:p>
          <a:p>
            <a:r>
              <a:rPr lang="en-US" dirty="0"/>
              <a:t>Riparian shading is important in a stream temperature model because it moderates the amount of incoming solar radiation, which makes up a large proportion of the energy balance</a:t>
            </a:r>
          </a:p>
          <a:p>
            <a:endParaRPr lang="en-US" dirty="0"/>
          </a:p>
          <a:p>
            <a:r>
              <a:rPr lang="en-US" dirty="0"/>
              <a:t>Riparian shading is difficult to characterize at high resolution at all reaches</a:t>
            </a:r>
          </a:p>
          <a:p>
            <a:endParaRPr lang="en-US" dirty="0"/>
          </a:p>
          <a:p>
            <a:r>
              <a:rPr lang="en-US" dirty="0"/>
              <a:t>We used US Forest Service 30-m canopy products and a vegetation shading algorithm to estimate shading.</a:t>
            </a:r>
          </a:p>
          <a:p>
            <a:r>
              <a:rPr lang="en-US" dirty="0"/>
              <a:t>This approach, from </a:t>
            </a:r>
            <a:r>
              <a:rPr lang="en-US" dirty="0" err="1"/>
              <a:t>Kalny</a:t>
            </a:r>
            <a:r>
              <a:rPr lang="en-US" dirty="0"/>
              <a:t> et al., 2017, accounts for vegetation height, buffer width, canopy cover, sun angle, and stream aspect</a:t>
            </a:r>
          </a:p>
          <a:p>
            <a:endParaRPr lang="en-US" dirty="0"/>
          </a:p>
          <a:p>
            <a:r>
              <a:rPr lang="en-US" dirty="0"/>
              <a:t>Using this approach, we translated gridded vegetation height and canopy cover to reach-specific estimates of riparian shading</a:t>
            </a:r>
          </a:p>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17</a:t>
            </a:fld>
            <a:endParaRPr lang="en-US"/>
          </a:p>
        </p:txBody>
      </p:sp>
    </p:spTree>
    <p:extLst>
      <p:ext uri="{BB962C8B-B14F-4D97-AF65-F5344CB8AC3E}">
        <p14:creationId xmlns:p14="http://schemas.microsoft.com/office/powerpoint/2010/main" val="815664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unknown is the temperature of groundwater inflow to streams, a strong control on the temperature of headwater streams</a:t>
            </a:r>
          </a:p>
          <a:p>
            <a:r>
              <a:rPr lang="en-US" dirty="0"/>
              <a:t>More specifically, what is the temperature of groundwater when it enters the stream? </a:t>
            </a:r>
          </a:p>
          <a:p>
            <a:endParaRPr lang="en-US" dirty="0"/>
          </a:p>
          <a:p>
            <a:r>
              <a:rPr lang="en-US" dirty="0"/>
              <a:t>In our model, this was particularly important because we used groundwater inflow temperature to define the upstream boundary condition</a:t>
            </a:r>
          </a:p>
          <a:p>
            <a:endParaRPr lang="en-US" dirty="0"/>
          </a:p>
          <a:p>
            <a:r>
              <a:rPr lang="en-US" dirty="0"/>
              <a:t>Groundwater temperature is often defined as annual air temperature, but that’s actually the temperature of deep groundwater</a:t>
            </a:r>
          </a:p>
          <a:p>
            <a:r>
              <a:rPr lang="en-US" dirty="0"/>
              <a:t>The temperature of shallow groundwater is much more variable and often warmer in summer months</a:t>
            </a:r>
          </a:p>
          <a:p>
            <a:endParaRPr lang="en-US" dirty="0"/>
          </a:p>
          <a:p>
            <a:r>
              <a:rPr lang="en-US" dirty="0"/>
              <a:t>We found that our approach to estimating groundwater temperatures must incorporate temporal variations</a:t>
            </a:r>
          </a:p>
        </p:txBody>
      </p:sp>
      <p:sp>
        <p:nvSpPr>
          <p:cNvPr id="4" name="Slide Number Placeholder 3"/>
          <p:cNvSpPr>
            <a:spLocks noGrp="1"/>
          </p:cNvSpPr>
          <p:nvPr>
            <p:ph type="sldNum" sz="quarter" idx="5"/>
          </p:nvPr>
        </p:nvSpPr>
        <p:spPr/>
        <p:txBody>
          <a:bodyPr/>
          <a:lstStyle/>
          <a:p>
            <a:fld id="{D7BC7854-93EE-5A4E-A4D5-5123B87644F1}" type="slidenum">
              <a:rPr lang="en-US" smtClean="0"/>
              <a:t>18</a:t>
            </a:fld>
            <a:endParaRPr lang="en-US"/>
          </a:p>
        </p:txBody>
      </p:sp>
    </p:spTree>
    <p:extLst>
      <p:ext uri="{BB962C8B-B14F-4D97-AF65-F5344CB8AC3E}">
        <p14:creationId xmlns:p14="http://schemas.microsoft.com/office/powerpoint/2010/main" val="696796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GW Temp must be temporally variable and tunable to calibrate the model</a:t>
            </a:r>
          </a:p>
          <a:p>
            <a:endParaRPr lang="en-US" dirty="0"/>
          </a:p>
          <a:p>
            <a:r>
              <a:rPr lang="en-US" dirty="0"/>
              <a:t>Our solution relies on the fact that inflow temperatures are likely bounded by the ground surface temperature and the temperature of deep groundwater.</a:t>
            </a:r>
          </a:p>
          <a:p>
            <a:endParaRPr lang="en-US" dirty="0"/>
          </a:p>
          <a:p>
            <a:r>
              <a:rPr lang="en-US" dirty="0"/>
              <a:t>We smoothed and damped air temperatures using calibrated parameters to adjust temperatures between those two bounds using the formula here.</a:t>
            </a:r>
          </a:p>
          <a:p>
            <a:endParaRPr lang="en-US" dirty="0"/>
          </a:p>
          <a:p>
            <a:r>
              <a:rPr lang="en-US" dirty="0"/>
              <a:t>By adjusting the C term in this equation, we can control the effective source depth of inflows and therefore the magnitude and variability of temperatures</a:t>
            </a:r>
          </a:p>
          <a:p>
            <a:endParaRPr lang="en-US" dirty="0"/>
          </a:p>
          <a:p>
            <a:r>
              <a:rPr lang="en-US" dirty="0"/>
              <a:t>We allowed C to vary by stream order (third order network), so down-valley reaches could have different effective source depths</a:t>
            </a:r>
          </a:p>
          <a:p>
            <a:endParaRPr lang="en-US" dirty="0"/>
          </a:p>
          <a:p>
            <a:pPr marL="228600" indent="-228600">
              <a:buAutoNum type="alphaLcParenBoth"/>
            </a:pPr>
            <a:r>
              <a:rPr lang="en-US" dirty="0"/>
              <a:t>Full year of GW temperatures: red (shallow sourcing), blue (deep sourcing). Obviously this wouldn’t work in winter, but it does work fairly well in summer</a:t>
            </a:r>
          </a:p>
          <a:p>
            <a:pPr marL="228600" indent="-228600">
              <a:buAutoNum type="alphaLcParenBoth"/>
            </a:pPr>
            <a:r>
              <a:rPr lang="en-US" dirty="0"/>
              <a:t> During the July study period, range of GW temperatures given calibration parameters</a:t>
            </a:r>
          </a:p>
        </p:txBody>
      </p:sp>
      <p:sp>
        <p:nvSpPr>
          <p:cNvPr id="4" name="Slide Number Placeholder 3"/>
          <p:cNvSpPr>
            <a:spLocks noGrp="1"/>
          </p:cNvSpPr>
          <p:nvPr>
            <p:ph type="sldNum" sz="quarter" idx="5"/>
          </p:nvPr>
        </p:nvSpPr>
        <p:spPr/>
        <p:txBody>
          <a:bodyPr/>
          <a:lstStyle/>
          <a:p>
            <a:fld id="{D7BC7854-93EE-5A4E-A4D5-5123B87644F1}" type="slidenum">
              <a:rPr lang="en-US" smtClean="0"/>
              <a:t>19</a:t>
            </a:fld>
            <a:endParaRPr lang="en-US"/>
          </a:p>
        </p:txBody>
      </p:sp>
    </p:spTree>
    <p:extLst>
      <p:ext uri="{BB962C8B-B14F-4D97-AF65-F5344CB8AC3E}">
        <p14:creationId xmlns:p14="http://schemas.microsoft.com/office/powerpoint/2010/main" val="170528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background on myself:</a:t>
            </a:r>
          </a:p>
          <a:p>
            <a:endParaRPr lang="en-US" dirty="0"/>
          </a:p>
          <a:p>
            <a:pPr marL="171450" indent="-171450">
              <a:buFont typeface="Arial" panose="020B0604020202020204" pitchFamily="34" charset="0"/>
              <a:buChar char="•"/>
            </a:pPr>
            <a:r>
              <a:rPr lang="en-US" dirty="0"/>
              <a:t>Undergrad in Geology and Geophysics at UW-Madison</a:t>
            </a:r>
          </a:p>
          <a:p>
            <a:pPr marL="171450" indent="-171450">
              <a:buFont typeface="Arial" panose="020B0604020202020204" pitchFamily="34" charset="0"/>
              <a:buChar char="•"/>
            </a:pPr>
            <a:r>
              <a:rPr lang="en-US" dirty="0"/>
              <a:t>Intern Hydrologist at the USGS New England Water Science Center</a:t>
            </a:r>
          </a:p>
          <a:p>
            <a:pPr marL="171450" indent="-171450">
              <a:buFont typeface="Arial" panose="020B0604020202020204" pitchFamily="34" charset="0"/>
              <a:buChar char="•"/>
            </a:pPr>
            <a:r>
              <a:rPr lang="en-US" dirty="0"/>
              <a:t>Nearing completion of PhD in Earth Sciences at Syracuse University (defending in April)</a:t>
            </a:r>
          </a:p>
          <a:p>
            <a:pPr marL="171450" indent="-171450">
              <a:buFont typeface="Arial" panose="020B0604020202020204" pitchFamily="34" charset="0"/>
              <a:buChar char="•"/>
            </a:pPr>
            <a:r>
              <a:rPr lang="en-US" dirty="0"/>
              <a:t>Lapenta Intern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Highlighting a few projects:</a:t>
            </a:r>
          </a:p>
          <a:p>
            <a:pPr marL="171450" indent="-171450">
              <a:buFont typeface="Arial" panose="020B0604020202020204" pitchFamily="34" charset="0"/>
              <a:buChar char="•"/>
            </a:pPr>
            <a:r>
              <a:rPr lang="en-US" dirty="0"/>
              <a:t>Hyporheic exchange and groundwater-surface water interactions around stream restoration structures</a:t>
            </a:r>
          </a:p>
          <a:p>
            <a:pPr marL="171450" indent="-171450">
              <a:buFont typeface="Arial" panose="020B0604020202020204" pitchFamily="34" charset="0"/>
              <a:buChar char="•"/>
            </a:pPr>
            <a:r>
              <a:rPr lang="en-US" dirty="0"/>
              <a:t>GIS-based wetland policy analysis</a:t>
            </a:r>
          </a:p>
          <a:p>
            <a:pPr marL="171450" indent="-171450">
              <a:buFont typeface="Arial" panose="020B0604020202020204" pitchFamily="34" charset="0"/>
              <a:buChar char="•"/>
            </a:pPr>
            <a:r>
              <a:rPr lang="en-US" dirty="0"/>
              <a:t>River temperature modeling, both machine learning and mechanistic modeling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2</a:t>
            </a:fld>
            <a:endParaRPr lang="en-US"/>
          </a:p>
        </p:txBody>
      </p:sp>
    </p:spTree>
    <p:extLst>
      <p:ext uri="{BB962C8B-B14F-4D97-AF65-F5344CB8AC3E}">
        <p14:creationId xmlns:p14="http://schemas.microsoft.com/office/powerpoint/2010/main" val="3070164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Franklin Gothic Medium" panose="020B0603020102020204" pitchFamily="34" charset="0"/>
                <a:cs typeface="Arial" panose="020B0604020202020204" pitchFamily="34" charset="0"/>
              </a:rPr>
              <a:t>Hyporheic exchange can be influential to water temperatures in low-order streams and we found a lagged heat component was needed to fit temperatures</a:t>
            </a:r>
          </a:p>
          <a:p>
            <a:pPr algn="l"/>
            <a:endParaRPr lang="en-US" sz="1200" dirty="0">
              <a:latin typeface="Franklin Gothic Medium" panose="020B0603020102020204" pitchFamily="34" charset="0"/>
              <a:cs typeface="Arial" panose="020B0604020202020204" pitchFamily="34" charset="0"/>
            </a:endParaRPr>
          </a:p>
          <a:p>
            <a:pPr algn="l"/>
            <a:r>
              <a:rPr lang="en-US" sz="1200" dirty="0">
                <a:latin typeface="Franklin Gothic Medium" panose="020B0603020102020204" pitchFamily="34" charset="0"/>
                <a:cs typeface="Arial" panose="020B0604020202020204" pitchFamily="34" charset="0"/>
              </a:rPr>
              <a:t>Hyporheic flow occurs when water enters the streambed and returns back to the channel at a later time.</a:t>
            </a:r>
            <a:endParaRPr lang="en-US" sz="1600" dirty="0">
              <a:latin typeface="Franklin Gothic Medium" panose="020B0603020102020204" pitchFamily="34" charset="0"/>
              <a:cs typeface="Arial" panose="020B0604020202020204" pitchFamily="34" charset="0"/>
            </a:endParaRPr>
          </a:p>
          <a:p>
            <a:endParaRPr lang="en-US" dirty="0"/>
          </a:p>
          <a:p>
            <a:r>
              <a:rPr lang="en-US" dirty="0"/>
              <a:t>In summer, hyporheic flow typically has a damping effect on water temperatures, reducing maxima and increasing minima</a:t>
            </a:r>
          </a:p>
          <a:p>
            <a:endParaRPr lang="en-US" dirty="0"/>
          </a:p>
          <a:p>
            <a:r>
              <a:rPr lang="en-US" dirty="0"/>
              <a:t>Our approach to hyporheic exchange only seeks to approximate the thermal effects of hyporheic exchange, rather than resolve mass transfer </a:t>
            </a:r>
          </a:p>
          <a:p>
            <a:endParaRPr lang="en-US" dirty="0"/>
          </a:p>
          <a:p>
            <a:r>
              <a:rPr lang="en-US" dirty="0"/>
              <a:t>We simulate these effects using a conceptual hyporheic reservoir, which stores water from previous time steps and returns it to the stream at a lagged time later.</a:t>
            </a:r>
          </a:p>
          <a:p>
            <a:r>
              <a:rPr lang="en-US" dirty="0"/>
              <a:t>We control the flow and timing of hyporheic exchange by tuning parameters related to lag time and inflow rate, independently by stream order (1</a:t>
            </a:r>
            <a:r>
              <a:rPr lang="en-US" baseline="30000" dirty="0"/>
              <a:t>st</a:t>
            </a:r>
            <a:r>
              <a:rPr lang="en-US" dirty="0"/>
              <a:t> order streams can have different exchange rate than higher order streams)</a:t>
            </a:r>
          </a:p>
        </p:txBody>
      </p:sp>
      <p:sp>
        <p:nvSpPr>
          <p:cNvPr id="4" name="Slide Number Placeholder 3"/>
          <p:cNvSpPr>
            <a:spLocks noGrp="1"/>
          </p:cNvSpPr>
          <p:nvPr>
            <p:ph type="sldNum" sz="quarter" idx="5"/>
          </p:nvPr>
        </p:nvSpPr>
        <p:spPr/>
        <p:txBody>
          <a:bodyPr/>
          <a:lstStyle/>
          <a:p>
            <a:fld id="{D7BC7854-93EE-5A4E-A4D5-5123B87644F1}" type="slidenum">
              <a:rPr lang="en-US" smtClean="0"/>
              <a:t>20</a:t>
            </a:fld>
            <a:endParaRPr lang="en-US"/>
          </a:p>
        </p:txBody>
      </p:sp>
    </p:spTree>
    <p:extLst>
      <p:ext uri="{BB962C8B-B14F-4D97-AF65-F5344CB8AC3E}">
        <p14:creationId xmlns:p14="http://schemas.microsoft.com/office/powerpoint/2010/main" val="185158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this modeling was performed in Python, scripts are soon to be up on GitHub</a:t>
            </a:r>
          </a:p>
        </p:txBody>
      </p:sp>
      <p:sp>
        <p:nvSpPr>
          <p:cNvPr id="4" name="Slide Number Placeholder 3"/>
          <p:cNvSpPr>
            <a:spLocks noGrp="1"/>
          </p:cNvSpPr>
          <p:nvPr>
            <p:ph type="sldNum" sz="quarter" idx="5"/>
          </p:nvPr>
        </p:nvSpPr>
        <p:spPr/>
        <p:txBody>
          <a:bodyPr/>
          <a:lstStyle/>
          <a:p>
            <a:fld id="{D7BC7854-93EE-5A4E-A4D5-5123B87644F1}" type="slidenum">
              <a:rPr lang="en-US" smtClean="0"/>
              <a:t>21</a:t>
            </a:fld>
            <a:endParaRPr lang="en-US"/>
          </a:p>
        </p:txBody>
      </p:sp>
    </p:spTree>
    <p:extLst>
      <p:ext uri="{BB962C8B-B14F-4D97-AF65-F5344CB8AC3E}">
        <p14:creationId xmlns:p14="http://schemas.microsoft.com/office/powerpoint/2010/main" val="1089214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configurations represent hypotheses for how we conceptualize hydrologic and thermal behavior in the basin</a:t>
            </a:r>
          </a:p>
          <a:p>
            <a:endParaRPr lang="en-US" dirty="0"/>
          </a:p>
          <a:p>
            <a:r>
              <a:rPr lang="en-US" dirty="0"/>
              <a:t>By sequentially adding complexity to model configurations, we can try to balance tradeoffs between performance, efficiency, and the risks of overparameterization</a:t>
            </a:r>
          </a:p>
          <a:p>
            <a:endParaRPr lang="en-US" dirty="0"/>
          </a:p>
          <a:p>
            <a:r>
              <a:rPr lang="en-US" dirty="0"/>
              <a:t>I’m going to present model results from four different configurations of the water temperature model (M1 through M4). Each of these configurations add additional tuning parameters to represent physical processes and uncertainty</a:t>
            </a:r>
          </a:p>
          <a:p>
            <a:endParaRPr lang="en-US" dirty="0"/>
          </a:p>
          <a:p>
            <a:r>
              <a:rPr lang="en-US" dirty="0"/>
              <a:t>M1: simplest model, only varies groundwater temperature, riparian shading</a:t>
            </a:r>
          </a:p>
          <a:p>
            <a:r>
              <a:rPr lang="en-US" dirty="0"/>
              <a:t>M2: adds variable groundwater inflow</a:t>
            </a:r>
          </a:p>
          <a:p>
            <a:r>
              <a:rPr lang="en-US" dirty="0"/>
              <a:t>M3: Instead of groundwater inflow, adds conceptual hyporheic zone</a:t>
            </a:r>
          </a:p>
          <a:p>
            <a:r>
              <a:rPr lang="en-US" dirty="0"/>
              <a:t>M4: All possible tuning parameters, GW temperature, GW flow, riparian shading, hyporheic exchange</a:t>
            </a:r>
          </a:p>
        </p:txBody>
      </p:sp>
      <p:sp>
        <p:nvSpPr>
          <p:cNvPr id="4" name="Slide Number Placeholder 3"/>
          <p:cNvSpPr>
            <a:spLocks noGrp="1"/>
          </p:cNvSpPr>
          <p:nvPr>
            <p:ph type="sldNum" sz="quarter" idx="5"/>
          </p:nvPr>
        </p:nvSpPr>
        <p:spPr/>
        <p:txBody>
          <a:bodyPr/>
          <a:lstStyle/>
          <a:p>
            <a:fld id="{D7BC7854-93EE-5A4E-A4D5-5123B87644F1}" type="slidenum">
              <a:rPr lang="en-US" smtClean="0"/>
              <a:t>22</a:t>
            </a:fld>
            <a:endParaRPr lang="en-US"/>
          </a:p>
        </p:txBody>
      </p:sp>
    </p:spTree>
    <p:extLst>
      <p:ext uri="{BB962C8B-B14F-4D97-AF65-F5344CB8AC3E}">
        <p14:creationId xmlns:p14="http://schemas.microsoft.com/office/powerpoint/2010/main" val="1927880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tuned each model configuration using uniform Monte Carlo sampling of parameter ranges. Each configuration as run 5000 times, which each run taking roughly 15 seconds</a:t>
            </a:r>
          </a:p>
          <a:p>
            <a:endParaRPr lang="en-US" dirty="0"/>
          </a:p>
          <a:p>
            <a:r>
              <a:rPr lang="en-US" dirty="0"/>
              <a:t>With this tuning approach, our aim was to determine if there was any combination of parameters that could calibrate the model. Not focused on mean performance </a:t>
            </a:r>
            <a:r>
              <a:rPr lang="en-US"/>
              <a:t>of the model at this point</a:t>
            </a:r>
            <a:endParaRPr lang="en-US" dirty="0"/>
          </a:p>
          <a:p>
            <a:endParaRPr lang="en-US" dirty="0"/>
          </a:p>
          <a:p>
            <a:r>
              <a:rPr lang="en-US" dirty="0"/>
              <a:t>Some parameters were tuned independently by stream order, meaning that different sized reaches could be tuned differently.</a:t>
            </a:r>
          </a:p>
          <a:p>
            <a:endParaRPr lang="en-US" dirty="0"/>
          </a:p>
          <a:p>
            <a:r>
              <a:rPr lang="en-US" dirty="0"/>
              <a:t>Parameter numbers ranged from 5 degrees of freedom (M1) to 12 degrees of freedom (M4)</a:t>
            </a:r>
          </a:p>
          <a:p>
            <a:endParaRPr lang="en-US" dirty="0"/>
          </a:p>
          <a:p>
            <a:r>
              <a:rPr lang="en-US" dirty="0"/>
              <a:t>Parameter ranges were intentionally wide to capture full range of possible behavior, this combined with random sampling, resulted in many poor model runs.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23</a:t>
            </a:fld>
            <a:endParaRPr lang="en-US"/>
          </a:p>
        </p:txBody>
      </p:sp>
    </p:spTree>
    <p:extLst>
      <p:ext uri="{BB962C8B-B14F-4D97-AF65-F5344CB8AC3E}">
        <p14:creationId xmlns:p14="http://schemas.microsoft.com/office/powerpoint/2010/main" val="3031579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tuning approach was not designed to produce good mean model behavior. Instead we chose to focus on the peak potential of each configuration to evaluate the best case for model performance</a:t>
            </a:r>
          </a:p>
          <a:p>
            <a:endParaRPr lang="en-US" dirty="0"/>
          </a:p>
          <a:p>
            <a:r>
              <a:rPr lang="en-US" dirty="0"/>
              <a:t>We did this by selecting the top 1% of runs for each configuration by weighted RMSE of the two gages in the basin, prioritizing fit at the outlet. </a:t>
            </a:r>
          </a:p>
          <a:p>
            <a:r>
              <a:rPr lang="en-US" dirty="0"/>
              <a:t>We did this because we generally expect uncertainty in temperatures to decrease downstream, which I’ll talk about a bit later</a:t>
            </a:r>
          </a:p>
          <a:p>
            <a:endParaRPr lang="en-US" dirty="0"/>
          </a:p>
          <a:p>
            <a:r>
              <a:rPr lang="en-US" dirty="0"/>
              <a:t>We assumed these runs represented the peak performance of each configuration when well-calibrated. The rest of the results are for these top 50 runs.</a:t>
            </a:r>
          </a:p>
          <a:p>
            <a:endParaRPr lang="en-US" dirty="0"/>
          </a:p>
          <a:p>
            <a:r>
              <a:rPr lang="en-US" dirty="0"/>
              <a:t>The plot on the right shows the error in the top 1% of runs for the headwater and outlet gages. We can see that there is a high degree spread of RMSE across all runs, but top runs are often clustered below 1 C RMSE. </a:t>
            </a:r>
          </a:p>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24</a:t>
            </a:fld>
            <a:endParaRPr lang="en-US"/>
          </a:p>
        </p:txBody>
      </p:sp>
    </p:spTree>
    <p:extLst>
      <p:ext uri="{BB962C8B-B14F-4D97-AF65-F5344CB8AC3E}">
        <p14:creationId xmlns:p14="http://schemas.microsoft.com/office/powerpoint/2010/main" val="27059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predicted temperatures for each model configuration we tested.</a:t>
            </a:r>
          </a:p>
          <a:p>
            <a:endParaRPr lang="en-US" dirty="0"/>
          </a:p>
          <a:p>
            <a:r>
              <a:rPr lang="en-US" dirty="0"/>
              <a:t>These figures show the 5</a:t>
            </a:r>
            <a:r>
              <a:rPr lang="en-US" baseline="30000" dirty="0"/>
              <a:t>th</a:t>
            </a:r>
            <a:r>
              <a:rPr lang="en-US" dirty="0"/>
              <a:t> to 95</a:t>
            </a:r>
            <a:r>
              <a:rPr lang="en-US" baseline="30000" dirty="0"/>
              <a:t>th</a:t>
            </a:r>
            <a:r>
              <a:rPr lang="en-US" dirty="0"/>
              <a:t> confidence envelopes of the top 1% of model runs. These envelopes bound the likely best performance of each configuration under peak-calibration</a:t>
            </a:r>
          </a:p>
          <a:p>
            <a:endParaRPr lang="en-US" dirty="0"/>
          </a:p>
          <a:p>
            <a:r>
              <a:rPr lang="en-US" dirty="0"/>
              <a:t>On the right, I also show the RMSE values of the best model runs for each configuration</a:t>
            </a:r>
          </a:p>
          <a:p>
            <a:endParaRPr lang="en-US" dirty="0"/>
          </a:p>
          <a:p>
            <a:r>
              <a:rPr lang="en-US" dirty="0"/>
              <a:t>As a reminder, model degrees of freedom increases from M1 to M4. M1/M2 don’t have hyporheic flow, M3/M4 do have hyporheic flow</a:t>
            </a:r>
          </a:p>
          <a:p>
            <a:endParaRPr lang="en-US" dirty="0"/>
          </a:p>
          <a:p>
            <a:r>
              <a:rPr lang="en-US" dirty="0"/>
              <a:t>Remember that M1 is the simplest model, then as we progress downward we gain additional parameters and processes</a:t>
            </a:r>
          </a:p>
          <a:p>
            <a:endParaRPr lang="en-US" dirty="0"/>
          </a:p>
          <a:p>
            <a:r>
              <a:rPr lang="en-US" dirty="0"/>
              <a:t>M1: Poor headwater fit, overestimating temperatures. Poor outlet fit, understanding temperatures.</a:t>
            </a:r>
          </a:p>
          <a:p>
            <a:r>
              <a:rPr lang="en-US" dirty="0"/>
              <a:t>M2: Adding groundwater flow tuning slightly improves performance, but still missing maxima and minima</a:t>
            </a:r>
          </a:p>
          <a:p>
            <a:r>
              <a:rPr lang="en-US" dirty="0"/>
              <a:t>M3: Adds 1 degree of freedom over M2, incorporating hyporheic flow. Greatly improved performance at both gages, with best runs down to around 0.6 C RMSE</a:t>
            </a:r>
          </a:p>
          <a:p>
            <a:r>
              <a:rPr lang="en-US" dirty="0"/>
              <a:t>M4: Most complex model with all tuned parameters, some increase in performance over M3 but visually difficult to distinguish</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25</a:t>
            </a:fld>
            <a:endParaRPr lang="en-US"/>
          </a:p>
        </p:txBody>
      </p:sp>
    </p:spTree>
    <p:extLst>
      <p:ext uri="{BB962C8B-B14F-4D97-AF65-F5344CB8AC3E}">
        <p14:creationId xmlns:p14="http://schemas.microsoft.com/office/powerpoint/2010/main" val="852360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look at metrics outside of RMSE to assess other aspects of model performance</a:t>
            </a:r>
          </a:p>
          <a:p>
            <a:endParaRPr lang="en-US" dirty="0"/>
          </a:p>
          <a:p>
            <a:r>
              <a:rPr lang="en-US" dirty="0"/>
              <a:t>RMSE = overall behavior</a:t>
            </a:r>
          </a:p>
          <a:p>
            <a:r>
              <a:rPr lang="en-US" dirty="0"/>
              <a:t>Daily Maxima Error = how well do the modeled daily peaks match observed, this represents how well we’re representing radiative fluxes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Daily Minima Error = how well do the modeled daily minima match observed, this represents how well we’re representing hydrologic fluxes</a:t>
            </a:r>
          </a:p>
          <a:p>
            <a:endParaRPr lang="en-US" dirty="0"/>
          </a:p>
          <a:p>
            <a:r>
              <a:rPr lang="en-US" dirty="0"/>
              <a:t>Generally, we see progressive improvement in performance with the addition of calibrated parameters, which is not surprising</a:t>
            </a:r>
          </a:p>
          <a:p>
            <a:endParaRPr lang="en-US" dirty="0"/>
          </a:p>
          <a:p>
            <a:r>
              <a:rPr lang="en-US" dirty="0"/>
              <a:t>The greatest decrease in error occurred between M1/M2 (models without hyporheic flow) and M3/M4 (models with hyporheic flow)</a:t>
            </a:r>
          </a:p>
          <a:p>
            <a:r>
              <a:rPr lang="en-US" dirty="0"/>
              <a:t>M3/M4, the most parameterized models, achieved mean calibrated RMSE values below 1 C</a:t>
            </a:r>
          </a:p>
          <a:p>
            <a:endParaRPr lang="en-US" dirty="0"/>
          </a:p>
          <a:p>
            <a:r>
              <a:rPr lang="en-US" dirty="0"/>
              <a:t>If we look at daily maxima and daily minima error, we see a similar story, with more parameterized models having better performance</a:t>
            </a:r>
          </a:p>
          <a:p>
            <a:endParaRPr lang="en-US" dirty="0"/>
          </a:p>
          <a:p>
            <a:r>
              <a:rPr lang="en-US" dirty="0"/>
              <a:t>The notable exception to this is the daily maxima error at the outlet (middle panel), where more complex configurations didn’t drastically improve our representation of maxima</a:t>
            </a:r>
          </a:p>
          <a:p>
            <a:r>
              <a:rPr lang="en-US" dirty="0"/>
              <a:t>This could be because the parameters we tune are generally hydrologic in nature, and hydrologic controls tend to have less of an influence on daily maxima, which is a radiative controlled process</a:t>
            </a:r>
          </a:p>
          <a:p>
            <a:endParaRPr lang="en-US" dirty="0"/>
          </a:p>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26</a:t>
            </a:fld>
            <a:endParaRPr lang="en-US"/>
          </a:p>
        </p:txBody>
      </p:sp>
    </p:spTree>
    <p:extLst>
      <p:ext uri="{BB962C8B-B14F-4D97-AF65-F5344CB8AC3E}">
        <p14:creationId xmlns:p14="http://schemas.microsoft.com/office/powerpoint/2010/main" val="3931379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about how the model is performing in context:</a:t>
            </a:r>
          </a:p>
          <a:p>
            <a:endParaRPr lang="en-US" dirty="0"/>
          </a:p>
          <a:p>
            <a:r>
              <a:rPr lang="en-US" dirty="0"/>
              <a:t>An RMSE of 2 C is a generally recognized threshold for reasonable modeled water temperatures</a:t>
            </a:r>
          </a:p>
          <a:p>
            <a:endParaRPr lang="en-US" dirty="0"/>
          </a:p>
          <a:p>
            <a:r>
              <a:rPr lang="en-US" dirty="0"/>
              <a:t>The table on the left shows some model RMSE values for a range of temperatures, most range from 1-2 C</a:t>
            </a:r>
          </a:p>
          <a:p>
            <a:endParaRPr lang="en-US" dirty="0"/>
          </a:p>
          <a:p>
            <a:r>
              <a:rPr lang="en-US" dirty="0"/>
              <a:t>All the configurations we tested were capable of producing simulations with RMSEs under 2 C at both gages when well-calibrated</a:t>
            </a:r>
          </a:p>
          <a:p>
            <a:endParaRPr lang="en-US" dirty="0"/>
          </a:p>
          <a:p>
            <a:r>
              <a:rPr lang="en-US" dirty="0"/>
              <a:t>Best runs were considerable better than that 2 C threshold, suggesting that our model can recreate temperature behavior in this basin in this single month</a:t>
            </a:r>
          </a:p>
        </p:txBody>
      </p:sp>
      <p:sp>
        <p:nvSpPr>
          <p:cNvPr id="4" name="Slide Number Placeholder 3"/>
          <p:cNvSpPr>
            <a:spLocks noGrp="1"/>
          </p:cNvSpPr>
          <p:nvPr>
            <p:ph type="sldNum" sz="quarter" idx="5"/>
          </p:nvPr>
        </p:nvSpPr>
        <p:spPr/>
        <p:txBody>
          <a:bodyPr/>
          <a:lstStyle/>
          <a:p>
            <a:fld id="{D7BC7854-93EE-5A4E-A4D5-5123B87644F1}" type="slidenum">
              <a:rPr lang="en-US" smtClean="0"/>
              <a:t>27</a:t>
            </a:fld>
            <a:endParaRPr lang="en-US"/>
          </a:p>
        </p:txBody>
      </p:sp>
    </p:spTree>
    <p:extLst>
      <p:ext uri="{BB962C8B-B14F-4D97-AF65-F5344CB8AC3E}">
        <p14:creationId xmlns:p14="http://schemas.microsoft.com/office/powerpoint/2010/main" val="66856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Mean July Temperatures across the network for the best calibrated run of M4 (most parameterized model)</a:t>
            </a:r>
          </a:p>
          <a:p>
            <a:endParaRPr lang="en-US" dirty="0"/>
          </a:p>
          <a:p>
            <a:r>
              <a:rPr lang="en-US" dirty="0"/>
              <a:t>This is the view we would have when looking at temperatures integrated into the operational NWM</a:t>
            </a:r>
          </a:p>
          <a:p>
            <a:endParaRPr lang="en-US" dirty="0"/>
          </a:p>
          <a:p>
            <a:r>
              <a:rPr lang="en-US" dirty="0"/>
              <a:t>From this high level view, we can see that the model generally captures the pattern of downstream warming, from cooler headwaters to warmer outlet temperatures</a:t>
            </a:r>
          </a:p>
          <a:p>
            <a:endParaRPr lang="en-US" dirty="0"/>
          </a:p>
          <a:p>
            <a:r>
              <a:rPr lang="en-US" dirty="0"/>
              <a:t>Being able to grasp the full network picture of water temperature variability gives considerably more insight into management than predictions of temperature at single points along the network.</a:t>
            </a:r>
          </a:p>
        </p:txBody>
      </p:sp>
      <p:sp>
        <p:nvSpPr>
          <p:cNvPr id="4" name="Slide Number Placeholder 3"/>
          <p:cNvSpPr>
            <a:spLocks noGrp="1"/>
          </p:cNvSpPr>
          <p:nvPr>
            <p:ph type="sldNum" sz="quarter" idx="5"/>
          </p:nvPr>
        </p:nvSpPr>
        <p:spPr/>
        <p:txBody>
          <a:bodyPr/>
          <a:lstStyle/>
          <a:p>
            <a:fld id="{D7BC7854-93EE-5A4E-A4D5-5123B87644F1}" type="slidenum">
              <a:rPr lang="en-US" smtClean="0"/>
              <a:t>28</a:t>
            </a:fld>
            <a:endParaRPr lang="en-US"/>
          </a:p>
        </p:txBody>
      </p:sp>
    </p:spTree>
    <p:extLst>
      <p:ext uri="{BB962C8B-B14F-4D97-AF65-F5344CB8AC3E}">
        <p14:creationId xmlns:p14="http://schemas.microsoft.com/office/powerpoint/2010/main" val="3867693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the model has some issues. There is evidence that we’re missing heat fluxes somewhere between the headwater and outlet gages.</a:t>
            </a:r>
          </a:p>
          <a:p>
            <a:endParaRPr lang="en-US" dirty="0"/>
          </a:p>
          <a:p>
            <a:r>
              <a:rPr lang="en-US" dirty="0"/>
              <a:t>In simpler configurations, in order to fit the outlet gage, the headwater temperatures had a very strong warm bias, indicating that some amount of heat is missing</a:t>
            </a:r>
          </a:p>
          <a:p>
            <a:endParaRPr lang="en-US" dirty="0"/>
          </a:p>
          <a:p>
            <a:r>
              <a:rPr lang="en-US" dirty="0"/>
              <a:t>In more parameterized configurations, this issue seems to be partially alleviated due to the inclusion of hyporheic flow</a:t>
            </a:r>
          </a:p>
          <a:p>
            <a:endParaRPr lang="en-US" dirty="0"/>
          </a:p>
          <a:p>
            <a:r>
              <a:rPr lang="en-US" dirty="0"/>
              <a:t>This suggests that the missing heat fluxes are likely at the water-bed interface (hyporheic flow, bed conduction) and are difficult to simulate properly in small headwater streams.</a:t>
            </a:r>
          </a:p>
          <a:p>
            <a:endParaRPr lang="en-US" dirty="0"/>
          </a:p>
          <a:p>
            <a:r>
              <a:rPr lang="en-US" dirty="0"/>
              <a:t>Still plenty of progress to be made</a:t>
            </a:r>
          </a:p>
        </p:txBody>
      </p:sp>
      <p:sp>
        <p:nvSpPr>
          <p:cNvPr id="4" name="Slide Number Placeholder 3"/>
          <p:cNvSpPr>
            <a:spLocks noGrp="1"/>
          </p:cNvSpPr>
          <p:nvPr>
            <p:ph type="sldNum" sz="quarter" idx="5"/>
          </p:nvPr>
        </p:nvSpPr>
        <p:spPr/>
        <p:txBody>
          <a:bodyPr/>
          <a:lstStyle/>
          <a:p>
            <a:fld id="{D7BC7854-93EE-5A4E-A4D5-5123B87644F1}" type="slidenum">
              <a:rPr lang="en-US" smtClean="0"/>
              <a:t>29</a:t>
            </a:fld>
            <a:endParaRPr lang="en-US"/>
          </a:p>
        </p:txBody>
      </p:sp>
    </p:spTree>
    <p:extLst>
      <p:ext uri="{BB962C8B-B14F-4D97-AF65-F5344CB8AC3E}">
        <p14:creationId xmlns:p14="http://schemas.microsoft.com/office/powerpoint/2010/main" val="64039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M. Lapenta Internship is a NOAA summer internship program for undergrads and graduate students</a:t>
            </a:r>
          </a:p>
          <a:p>
            <a:endParaRPr lang="en-US" dirty="0"/>
          </a:p>
          <a:p>
            <a:r>
              <a:rPr lang="en-US" dirty="0"/>
              <a:t>Through the internship, students are able to perform independent research and attend daily seminars with NOAA scientists</a:t>
            </a:r>
          </a:p>
          <a:p>
            <a:endParaRPr lang="en-US" dirty="0"/>
          </a:p>
          <a:p>
            <a:r>
              <a:rPr lang="en-US" dirty="0"/>
              <a:t>After completing the program and graduating with their degrees, all interns are Direct Hire eligible</a:t>
            </a:r>
          </a:p>
          <a:p>
            <a:endParaRPr lang="en-US" dirty="0"/>
          </a:p>
          <a:p>
            <a:r>
              <a:rPr lang="en-US" dirty="0"/>
              <a:t>This summer, I was a Lapenta Intern at the Office of Water Prediction/National Water Center, where I was advised by Fred Ogden</a:t>
            </a:r>
          </a:p>
          <a:p>
            <a:endParaRPr lang="en-US" dirty="0"/>
          </a:p>
          <a:p>
            <a:r>
              <a:rPr lang="en-US" dirty="0"/>
              <a:t>There, I was tasked with exploring how water temperature predictions could be incorporated into the National Water Model</a:t>
            </a:r>
          </a:p>
        </p:txBody>
      </p:sp>
      <p:sp>
        <p:nvSpPr>
          <p:cNvPr id="4" name="Slide Number Placeholder 3"/>
          <p:cNvSpPr>
            <a:spLocks noGrp="1"/>
          </p:cNvSpPr>
          <p:nvPr>
            <p:ph type="sldNum" sz="quarter" idx="5"/>
          </p:nvPr>
        </p:nvSpPr>
        <p:spPr/>
        <p:txBody>
          <a:bodyPr/>
          <a:lstStyle/>
          <a:p>
            <a:fld id="{D7BC7854-93EE-5A4E-A4D5-5123B87644F1}" type="slidenum">
              <a:rPr lang="en-US" smtClean="0"/>
              <a:t>3</a:t>
            </a:fld>
            <a:endParaRPr lang="en-US"/>
          </a:p>
        </p:txBody>
      </p:sp>
    </p:spTree>
    <p:extLst>
      <p:ext uri="{BB962C8B-B14F-4D97-AF65-F5344CB8AC3E}">
        <p14:creationId xmlns:p14="http://schemas.microsoft.com/office/powerpoint/2010/main" val="4158365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open ended challenges in applying water temperature prediction to the NWM:</a:t>
            </a:r>
          </a:p>
          <a:p>
            <a:endParaRPr lang="en-US" dirty="0"/>
          </a:p>
          <a:p>
            <a:r>
              <a:rPr lang="en-US" dirty="0"/>
              <a:t>Obviously, computational limits are an issue. I don’t have an answer if this approach is computationally feasible for the entire continental domain</a:t>
            </a:r>
          </a:p>
          <a:p>
            <a:r>
              <a:rPr lang="en-US" dirty="0"/>
              <a:t>This raises the question: Is a physically based model the right direction for water temperature prediction in the NWM? Perhaps a machine learning, or hybrid approach could be better?</a:t>
            </a:r>
          </a:p>
          <a:p>
            <a:endParaRPr lang="en-US" dirty="0"/>
          </a:p>
          <a:p>
            <a:r>
              <a:rPr lang="en-US" dirty="0"/>
              <a:t>If we’re coupling temperature to the NWM, the uncertainty in temperature predictions are linked to uncertainty in NWM predictions</a:t>
            </a:r>
          </a:p>
          <a:p>
            <a:r>
              <a:rPr lang="en-US" dirty="0"/>
              <a:t>Our model relies on many model states of the NWM beyond just discharge. How confident are we in the model states of the NWM?</a:t>
            </a:r>
          </a:p>
          <a:p>
            <a:endParaRPr lang="en-US" dirty="0"/>
          </a:p>
          <a:p>
            <a:r>
              <a:rPr lang="en-US" dirty="0"/>
              <a:t>Another potential issue is that of the NWM’s simplification of the stream network</a:t>
            </a:r>
          </a:p>
          <a:p>
            <a:r>
              <a:rPr lang="en-US" dirty="0"/>
              <a:t>The NHD tends to underestimate the true extent of the stream network. In HJ Andrews, the NWM represents 200 km less stream length than on-site estimates</a:t>
            </a:r>
          </a:p>
          <a:p>
            <a:r>
              <a:rPr lang="en-US" dirty="0"/>
              <a:t>This could introduce potential biases in our predictions in headwaters if we’re missing time where water is exposed to radiation at the surface</a:t>
            </a:r>
          </a:p>
        </p:txBody>
      </p:sp>
      <p:sp>
        <p:nvSpPr>
          <p:cNvPr id="4" name="Slide Number Placeholder 3"/>
          <p:cNvSpPr>
            <a:spLocks noGrp="1"/>
          </p:cNvSpPr>
          <p:nvPr>
            <p:ph type="sldNum" sz="quarter" idx="5"/>
          </p:nvPr>
        </p:nvSpPr>
        <p:spPr/>
        <p:txBody>
          <a:bodyPr/>
          <a:lstStyle/>
          <a:p>
            <a:fld id="{D7BC7854-93EE-5A4E-A4D5-5123B87644F1}" type="slidenum">
              <a:rPr lang="en-US" smtClean="0"/>
              <a:t>30</a:t>
            </a:fld>
            <a:endParaRPr lang="en-US"/>
          </a:p>
        </p:txBody>
      </p:sp>
    </p:spTree>
    <p:extLst>
      <p:ext uri="{BB962C8B-B14F-4D97-AF65-F5344CB8AC3E}">
        <p14:creationId xmlns:p14="http://schemas.microsoft.com/office/powerpoint/2010/main" val="146284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saving grace may be the fact that the temperatures of larger streams tend to be easier to model than that of headwater streams</a:t>
            </a:r>
          </a:p>
          <a:p>
            <a:endParaRPr lang="en-US" dirty="0"/>
          </a:p>
          <a:p>
            <a:r>
              <a:rPr lang="en-US" dirty="0"/>
              <a:t>In headwater streams, streambed and hydrologic fluxes make up a large proportion of the net heat flux, yet they are difficult to constrain</a:t>
            </a:r>
          </a:p>
          <a:p>
            <a:endParaRPr lang="en-US" dirty="0"/>
          </a:p>
          <a:p>
            <a:r>
              <a:rPr lang="en-US" dirty="0"/>
              <a:t>In larger streams, waters tend to be in equilibrium with fluxes at the air-water interface, and are strongly influenced by net radiation.</a:t>
            </a:r>
          </a:p>
          <a:p>
            <a:r>
              <a:rPr lang="en-US" dirty="0"/>
              <a:t>In general, net radiation tends to be easier to quantify in a physically based model</a:t>
            </a:r>
          </a:p>
          <a:p>
            <a:endParaRPr lang="en-US" dirty="0"/>
          </a:p>
          <a:p>
            <a:r>
              <a:rPr lang="en-US" dirty="0"/>
              <a:t>This means that the overall uncertainty in modeled temperatures should decrease down-network and require less tuning.</a:t>
            </a:r>
          </a:p>
          <a:p>
            <a:r>
              <a:rPr lang="en-US" dirty="0"/>
              <a:t>This also means that we could use simpler model configurations in larger rivers where temperatures are dominated by radiative heat fluxes</a:t>
            </a:r>
          </a:p>
        </p:txBody>
      </p:sp>
      <p:sp>
        <p:nvSpPr>
          <p:cNvPr id="4" name="Slide Number Placeholder 3"/>
          <p:cNvSpPr>
            <a:spLocks noGrp="1"/>
          </p:cNvSpPr>
          <p:nvPr>
            <p:ph type="sldNum" sz="quarter" idx="5"/>
          </p:nvPr>
        </p:nvSpPr>
        <p:spPr/>
        <p:txBody>
          <a:bodyPr/>
          <a:lstStyle/>
          <a:p>
            <a:fld id="{D7BC7854-93EE-5A4E-A4D5-5123B87644F1}" type="slidenum">
              <a:rPr lang="en-US" smtClean="0"/>
              <a:t>31</a:t>
            </a:fld>
            <a:endParaRPr lang="en-US"/>
          </a:p>
        </p:txBody>
      </p:sp>
    </p:spTree>
    <p:extLst>
      <p:ext uri="{BB962C8B-B14F-4D97-AF65-F5344CB8AC3E}">
        <p14:creationId xmlns:p14="http://schemas.microsoft.com/office/powerpoint/2010/main" val="2917501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move into the Next Generation era of the National Water Model, I believe that NextGen presents exciting opportunities for water temperature prediction</a:t>
            </a:r>
          </a:p>
          <a:p>
            <a:endParaRPr lang="en-US" dirty="0"/>
          </a:p>
          <a:p>
            <a:r>
              <a:rPr lang="en-US" dirty="0"/>
              <a:t>We know that model formulations don’t work as well in all locations, some may be better suited for different geographic regions or types of rivers</a:t>
            </a:r>
          </a:p>
          <a:p>
            <a:endParaRPr lang="en-US" dirty="0"/>
          </a:p>
          <a:p>
            <a:r>
              <a:rPr lang="en-US" dirty="0"/>
              <a:t>NextGen will allow us to pick and choose from a suite of models, using the best performing model in different sub-catchments </a:t>
            </a:r>
          </a:p>
          <a:p>
            <a:r>
              <a:rPr lang="en-US" dirty="0"/>
              <a:t>This has benefits for computational efficiency and overall performance</a:t>
            </a:r>
          </a:p>
        </p:txBody>
      </p:sp>
      <p:sp>
        <p:nvSpPr>
          <p:cNvPr id="4" name="Slide Number Placeholder 3"/>
          <p:cNvSpPr>
            <a:spLocks noGrp="1"/>
          </p:cNvSpPr>
          <p:nvPr>
            <p:ph type="sldNum" sz="quarter" idx="5"/>
          </p:nvPr>
        </p:nvSpPr>
        <p:spPr/>
        <p:txBody>
          <a:bodyPr/>
          <a:lstStyle/>
          <a:p>
            <a:fld id="{D7BC7854-93EE-5A4E-A4D5-5123B87644F1}" type="slidenum">
              <a:rPr lang="en-US" smtClean="0"/>
              <a:t>32</a:t>
            </a:fld>
            <a:endParaRPr lang="en-US"/>
          </a:p>
        </p:txBody>
      </p:sp>
    </p:spTree>
    <p:extLst>
      <p:ext uri="{BB962C8B-B14F-4D97-AF65-F5344CB8AC3E}">
        <p14:creationId xmlns:p14="http://schemas.microsoft.com/office/powerpoint/2010/main" val="39560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a:latin typeface="Franklin Gothic Medium" panose="020B0603020102020204" pitchFamily="34" charset="0"/>
                <a:cs typeface="Arial" panose="020B0604020202020204" pitchFamily="34" charset="0"/>
              </a:rPr>
              <a:t>How can we incorporate our understanding of water temperature prediction into the NextGen framework?</a:t>
            </a:r>
          </a:p>
          <a:p>
            <a:pPr marL="0" indent="0" algn="l">
              <a:buFont typeface="Arial" panose="020B0604020202020204" pitchFamily="34" charset="0"/>
              <a:buNone/>
            </a:pPr>
            <a:endParaRPr lang="en-US" sz="1200" dirty="0">
              <a:latin typeface="Franklin Gothic Medium" panose="020B0603020102020204" pitchFamily="34" charset="0"/>
              <a:cs typeface="Arial" panose="020B0604020202020204" pitchFamily="34" charset="0"/>
            </a:endParaRPr>
          </a:p>
          <a:p>
            <a:pPr marL="0" indent="0" algn="l">
              <a:buFont typeface="Arial" panose="020B0604020202020204" pitchFamily="34" charset="0"/>
              <a:buNone/>
            </a:pPr>
            <a:r>
              <a:rPr lang="en-US" sz="1200" dirty="0">
                <a:latin typeface="Franklin Gothic Medium" panose="020B0603020102020204" pitchFamily="34" charset="0"/>
                <a:cs typeface="Arial" panose="020B0604020202020204" pitchFamily="34" charset="0"/>
              </a:rPr>
              <a:t>We know that headwaters likely require more complex configurations resolving bed and hydrologic heat fluxes</a:t>
            </a:r>
          </a:p>
          <a:p>
            <a:pPr marL="0" indent="0" algn="l">
              <a:buFont typeface="Arial" panose="020B0604020202020204" pitchFamily="34" charset="0"/>
              <a:buNone/>
            </a:pPr>
            <a:r>
              <a:rPr lang="en-US" sz="1200" dirty="0">
                <a:latin typeface="Franklin Gothic Medium" panose="020B0603020102020204" pitchFamily="34" charset="0"/>
                <a:cs typeface="Arial" panose="020B0604020202020204" pitchFamily="34" charset="0"/>
              </a:rPr>
              <a:t>In larger streams, we may be able to get away with using simpler models that rely on the controlling influence of incoming radiation</a:t>
            </a:r>
          </a:p>
          <a:p>
            <a:pPr marL="0" indent="0" algn="l">
              <a:buFont typeface="Arial" panose="020B0604020202020204" pitchFamily="34" charset="0"/>
              <a:buNone/>
            </a:pPr>
            <a:endParaRPr lang="en-US" sz="1200" dirty="0">
              <a:latin typeface="Franklin Gothic Medium" panose="020B0603020102020204" pitchFamily="34" charset="0"/>
              <a:cs typeface="Arial" panose="020B0604020202020204" pitchFamily="34" charset="0"/>
            </a:endParaRPr>
          </a:p>
          <a:p>
            <a:pPr marL="0" indent="0" algn="l">
              <a:buFont typeface="Arial" panose="020B0604020202020204" pitchFamily="34" charset="0"/>
              <a:buNone/>
            </a:pPr>
            <a:r>
              <a:rPr lang="en-US" sz="1200" dirty="0">
                <a:latin typeface="Franklin Gothic Medium" panose="020B0603020102020204" pitchFamily="34" charset="0"/>
                <a:cs typeface="Arial" panose="020B0604020202020204" pitchFamily="34" charset="0"/>
              </a:rPr>
              <a:t>In the NextGen framework, we could leverage that understanding to assign certain model configurations to specific </a:t>
            </a:r>
            <a:r>
              <a:rPr lang="en-US" sz="1200" dirty="0" err="1">
                <a:latin typeface="Franklin Gothic Medium" panose="020B0603020102020204" pitchFamily="34" charset="0"/>
                <a:cs typeface="Arial" panose="020B0604020202020204" pitchFamily="34" charset="0"/>
              </a:rPr>
              <a:t>subcatchments</a:t>
            </a:r>
            <a:endParaRPr lang="en-US" sz="1200" dirty="0">
              <a:latin typeface="Franklin Gothic Medium" panose="020B0603020102020204" pitchFamily="34" charset="0"/>
              <a:cs typeface="Arial" panose="020B0604020202020204" pitchFamily="34" charset="0"/>
            </a:endParaRPr>
          </a:p>
          <a:p>
            <a:pPr marL="0" indent="0" algn="l">
              <a:buFont typeface="Arial" panose="020B0604020202020204" pitchFamily="34" charset="0"/>
              <a:buNone/>
            </a:pPr>
            <a:endParaRPr lang="en-US" sz="1200" dirty="0">
              <a:latin typeface="Franklin Gothic Medium" panose="020B0603020102020204" pitchFamily="34" charset="0"/>
              <a:cs typeface="Arial" panose="020B0604020202020204" pitchFamily="34" charset="0"/>
            </a:endParaRPr>
          </a:p>
          <a:p>
            <a:pPr marL="0" indent="0" algn="l">
              <a:buFont typeface="Arial" panose="020B0604020202020204" pitchFamily="34" charset="0"/>
              <a:buNone/>
            </a:pPr>
            <a:r>
              <a:rPr lang="en-US" sz="1200" dirty="0">
                <a:latin typeface="Franklin Gothic Medium" panose="020B0603020102020204" pitchFamily="34" charset="0"/>
                <a:cs typeface="Arial" panose="020B0604020202020204" pitchFamily="34" charset="0"/>
              </a:rPr>
              <a:t>In the uplands of watersheds, we would use more complex and parameterized approaches</a:t>
            </a:r>
          </a:p>
          <a:p>
            <a:pPr marL="0" indent="0" algn="l">
              <a:buFont typeface="Arial" panose="020B0604020202020204" pitchFamily="34" charset="0"/>
              <a:buNone/>
            </a:pPr>
            <a:r>
              <a:rPr lang="en-US" sz="1200" dirty="0">
                <a:latin typeface="Franklin Gothic Medium" panose="020B0603020102020204" pitchFamily="34" charset="0"/>
                <a:cs typeface="Arial" panose="020B0604020202020204" pitchFamily="34" charset="0"/>
              </a:rPr>
              <a:t>In higher order </a:t>
            </a:r>
            <a:r>
              <a:rPr lang="en-US" sz="1200" dirty="0" err="1">
                <a:latin typeface="Franklin Gothic Medium" panose="020B0603020102020204" pitchFamily="34" charset="0"/>
                <a:cs typeface="Arial" panose="020B0604020202020204" pitchFamily="34" charset="0"/>
              </a:rPr>
              <a:t>subcatchments</a:t>
            </a:r>
            <a:r>
              <a:rPr lang="en-US" sz="1200" dirty="0">
                <a:latin typeface="Franklin Gothic Medium" panose="020B0603020102020204" pitchFamily="34" charset="0"/>
                <a:cs typeface="Arial" panose="020B0604020202020204" pitchFamily="34" charset="0"/>
              </a:rPr>
              <a:t>, we would then use simpler configurations</a:t>
            </a:r>
          </a:p>
          <a:p>
            <a:pPr marL="0" indent="0" algn="l">
              <a:buFont typeface="Arial" panose="020B0604020202020204" pitchFamily="34" charset="0"/>
              <a:buNone/>
            </a:pPr>
            <a:endParaRPr lang="en-US" sz="1200" dirty="0">
              <a:latin typeface="Franklin Gothic Medium" panose="020B0603020102020204" pitchFamily="34" charset="0"/>
              <a:cs typeface="Arial" panose="020B0604020202020204" pitchFamily="34" charset="0"/>
            </a:endParaRPr>
          </a:p>
          <a:p>
            <a:pPr marL="0" indent="0" algn="l">
              <a:buFont typeface="Arial" panose="020B0604020202020204" pitchFamily="34" charset="0"/>
              <a:buNone/>
            </a:pPr>
            <a:r>
              <a:rPr lang="en-US" sz="1200" dirty="0">
                <a:latin typeface="Franklin Gothic Medium" panose="020B0603020102020204" pitchFamily="34" charset="0"/>
                <a:cs typeface="Arial" panose="020B0604020202020204" pitchFamily="34" charset="0"/>
              </a:rPr>
              <a:t>This could reduce the overall computational load on the modeling system while achieving high performance across the stream network</a:t>
            </a:r>
          </a:p>
          <a:p>
            <a:pPr marL="0" indent="0" algn="l">
              <a:buFont typeface="Arial" panose="020B0604020202020204" pitchFamily="34" charset="0"/>
              <a:buNone/>
            </a:pPr>
            <a:endParaRPr lang="en-US" sz="1200" dirty="0">
              <a:latin typeface="Franklin Gothic Medium" panose="020B0603020102020204" pitchFamily="34" charset="0"/>
              <a:cs typeface="Arial" panose="020B0604020202020204" pitchFamily="34" charset="0"/>
            </a:endParaRPr>
          </a:p>
          <a:p>
            <a:pPr marL="0" indent="0" algn="l">
              <a:buFont typeface="Arial" panose="020B0604020202020204" pitchFamily="34" charset="0"/>
              <a:buNone/>
            </a:pPr>
            <a:endParaRPr lang="en-US" sz="1200" dirty="0">
              <a:latin typeface="Franklin Gothic Medium" panose="020B06030201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33</a:t>
            </a:fld>
            <a:endParaRPr lang="en-US"/>
          </a:p>
        </p:txBody>
      </p:sp>
    </p:spTree>
    <p:extLst>
      <p:ext uri="{BB962C8B-B14F-4D97-AF65-F5344CB8AC3E}">
        <p14:creationId xmlns:p14="http://schemas.microsoft.com/office/powerpoint/2010/main" val="3265693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Concluding words on our findings:</a:t>
            </a:r>
          </a:p>
          <a:p>
            <a:endParaRPr lang="en-US" dirty="0"/>
          </a:p>
          <a:p>
            <a:r>
              <a:rPr lang="en-US" dirty="0"/>
              <a:t>With calibration, the NWM can be used to predict hourly temperatures with high degrees of accuracy, at least within a single basin and time period</a:t>
            </a:r>
          </a:p>
          <a:p>
            <a:endParaRPr lang="en-US" dirty="0"/>
          </a:p>
          <a:p>
            <a:r>
              <a:rPr lang="en-US" dirty="0"/>
              <a:t>If we are going to scale this up, new strategies are needed to estimate uncertain inputs</a:t>
            </a:r>
          </a:p>
          <a:p>
            <a:endParaRPr lang="en-US" dirty="0"/>
          </a:p>
          <a:p>
            <a:r>
              <a:rPr lang="en-US" dirty="0"/>
              <a:t>Further development should take advantage of the unique opportunities that the NextGen framework has to offer</a:t>
            </a:r>
          </a:p>
        </p:txBody>
      </p:sp>
      <p:sp>
        <p:nvSpPr>
          <p:cNvPr id="4" name="Slide Number Placeholder 3"/>
          <p:cNvSpPr>
            <a:spLocks noGrp="1"/>
          </p:cNvSpPr>
          <p:nvPr>
            <p:ph type="sldNum" sz="quarter" idx="5"/>
          </p:nvPr>
        </p:nvSpPr>
        <p:spPr/>
        <p:txBody>
          <a:bodyPr/>
          <a:lstStyle/>
          <a:p>
            <a:fld id="{D7BC7854-93EE-5A4E-A4D5-5123B87644F1}" type="slidenum">
              <a:rPr lang="en-US" smtClean="0"/>
              <a:t>34</a:t>
            </a:fld>
            <a:endParaRPr lang="en-US"/>
          </a:p>
        </p:txBody>
      </p:sp>
    </p:spTree>
    <p:extLst>
      <p:ext uri="{BB962C8B-B14F-4D97-AF65-F5344CB8AC3E}">
        <p14:creationId xmlns:p14="http://schemas.microsoft.com/office/powerpoint/2010/main" val="3275782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35</a:t>
            </a:fld>
            <a:endParaRPr lang="en-US"/>
          </a:p>
        </p:txBody>
      </p:sp>
    </p:spTree>
    <p:extLst>
      <p:ext uri="{BB962C8B-B14F-4D97-AF65-F5344CB8AC3E}">
        <p14:creationId xmlns:p14="http://schemas.microsoft.com/office/powerpoint/2010/main" val="3911423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Concluding words on our findings:</a:t>
            </a:r>
          </a:p>
          <a:p>
            <a:endParaRPr lang="en-US" dirty="0"/>
          </a:p>
          <a:p>
            <a:r>
              <a:rPr lang="en-US" dirty="0"/>
              <a:t>With calibration, the NWM can be used to predict hourly temperatures with high degrees of accuracy, at least within a single basin and time period</a:t>
            </a:r>
          </a:p>
          <a:p>
            <a:endParaRPr lang="en-US" dirty="0"/>
          </a:p>
          <a:p>
            <a:r>
              <a:rPr lang="en-US" dirty="0"/>
              <a:t>If we are going to scale this up, new strategies are needed to estimate uncertain inputs</a:t>
            </a:r>
          </a:p>
          <a:p>
            <a:endParaRPr lang="en-US" dirty="0"/>
          </a:p>
          <a:p>
            <a:r>
              <a:rPr lang="en-US" dirty="0"/>
              <a:t>Further development should take advantage of the unique opportunities that the NextGen framework has to offer</a:t>
            </a:r>
          </a:p>
        </p:txBody>
      </p:sp>
      <p:sp>
        <p:nvSpPr>
          <p:cNvPr id="4" name="Slide Number Placeholder 3"/>
          <p:cNvSpPr>
            <a:spLocks noGrp="1"/>
          </p:cNvSpPr>
          <p:nvPr>
            <p:ph type="sldNum" sz="quarter" idx="5"/>
          </p:nvPr>
        </p:nvSpPr>
        <p:spPr/>
        <p:txBody>
          <a:bodyPr/>
          <a:lstStyle/>
          <a:p>
            <a:fld id="{D7BC7854-93EE-5A4E-A4D5-5123B87644F1}" type="slidenum">
              <a:rPr lang="en-US" smtClean="0"/>
              <a:t>36</a:t>
            </a:fld>
            <a:endParaRPr lang="en-US"/>
          </a:p>
        </p:txBody>
      </p:sp>
    </p:spTree>
    <p:extLst>
      <p:ext uri="{BB962C8B-B14F-4D97-AF65-F5344CB8AC3E}">
        <p14:creationId xmlns:p14="http://schemas.microsoft.com/office/powerpoint/2010/main" val="2958964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BC7854-93EE-5A4E-A4D5-5123B87644F1}" type="slidenum">
              <a:rPr lang="en-US" smtClean="0"/>
              <a:t>37</a:t>
            </a:fld>
            <a:endParaRPr lang="en-US"/>
          </a:p>
        </p:txBody>
      </p:sp>
    </p:spTree>
    <p:extLst>
      <p:ext uri="{BB962C8B-B14F-4D97-AF65-F5344CB8AC3E}">
        <p14:creationId xmlns:p14="http://schemas.microsoft.com/office/powerpoint/2010/main" val="3364954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general challenges facing water temperature prediction currently.</a:t>
            </a:r>
          </a:p>
          <a:p>
            <a:endParaRPr lang="en-US" dirty="0"/>
          </a:p>
          <a:p>
            <a:pPr marL="171450" indent="-171450">
              <a:buFont typeface="Arial" panose="020B0604020202020204" pitchFamily="34" charset="0"/>
              <a:buChar char="•"/>
            </a:pPr>
            <a:r>
              <a:rPr lang="en-US" dirty="0"/>
              <a:t>Completing priorities of scale vs. resolution</a:t>
            </a:r>
          </a:p>
          <a:p>
            <a:pPr marL="628650" lvl="1" indent="-171450">
              <a:buFont typeface="Arial" panose="020B0604020202020204" pitchFamily="34" charset="0"/>
              <a:buChar char="•"/>
            </a:pPr>
            <a:r>
              <a:rPr lang="en-US" dirty="0"/>
              <a:t>Plenty of high resolution water temperature models, but generally confined to a single basin</a:t>
            </a:r>
          </a:p>
          <a:p>
            <a:pPr marL="628650" lvl="1" indent="-171450">
              <a:buFont typeface="Arial" panose="020B0604020202020204" pitchFamily="34" charset="0"/>
              <a:buChar char="•"/>
            </a:pPr>
            <a:r>
              <a:rPr lang="en-US" dirty="0"/>
              <a:t>Select few models predict water temperatures nationwide or globally, but predictions are typically gridded and don’t correspond to specific reaches</a:t>
            </a:r>
          </a:p>
          <a:p>
            <a:pPr marL="628650" lvl="1" indent="-171450">
              <a:buFont typeface="Arial" panose="020B0604020202020204" pitchFamily="34" charset="0"/>
              <a:buChar char="•"/>
            </a:pPr>
            <a:r>
              <a:rPr lang="en-US" dirty="0"/>
              <a:t>How can we mesh high resolution models in space and time with models that cover a broad spatial extent</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Moving beyond summary statistics</a:t>
            </a:r>
          </a:p>
          <a:p>
            <a:pPr marL="628650" lvl="1" indent="-171450">
              <a:buFont typeface="Arial" panose="020B0604020202020204" pitchFamily="34" charset="0"/>
              <a:buChar char="•"/>
            </a:pPr>
            <a:r>
              <a:rPr lang="en-US" dirty="0"/>
              <a:t>Many models (primarily statistical models) generate mean daily predictions at single points rather than distributed real-time temperatures</a:t>
            </a:r>
          </a:p>
          <a:p>
            <a:pPr marL="628650" lvl="1" indent="-171450">
              <a:buFont typeface="Arial" panose="020B0604020202020204" pitchFamily="34" charset="0"/>
              <a:buChar char="•"/>
            </a:pPr>
            <a:r>
              <a:rPr lang="en-US" dirty="0"/>
              <a:t>Real-time, continuous predictions give more insight into management</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Compared to observations of discharge, water temperatures are notably more sparse</a:t>
            </a:r>
          </a:p>
          <a:p>
            <a:pPr marL="628650" lvl="1" indent="-171450">
              <a:buFont typeface="Arial" panose="020B0604020202020204" pitchFamily="34" charset="0"/>
              <a:buChar char="•"/>
            </a:pPr>
            <a:r>
              <a:rPr lang="en-US" dirty="0"/>
              <a:t>Could make assessment of model performance at broad scales difficult</a:t>
            </a:r>
          </a:p>
          <a:p>
            <a:pPr marL="628650" lvl="1" indent="-171450">
              <a:buFont typeface="Arial" panose="020B0604020202020204" pitchFamily="34" charset="0"/>
              <a:buChar char="•"/>
            </a:pPr>
            <a:r>
              <a:rPr lang="en-US" dirty="0"/>
              <a:t>Lack of gages in headwaters could introduce bias in assessment locations</a:t>
            </a:r>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NWM can overcome the first two, last one will be a longstanding challenge</a:t>
            </a:r>
          </a:p>
        </p:txBody>
      </p:sp>
      <p:sp>
        <p:nvSpPr>
          <p:cNvPr id="4" name="Slide Number Placeholder 3"/>
          <p:cNvSpPr>
            <a:spLocks noGrp="1"/>
          </p:cNvSpPr>
          <p:nvPr>
            <p:ph type="sldNum" sz="quarter" idx="5"/>
          </p:nvPr>
        </p:nvSpPr>
        <p:spPr/>
        <p:txBody>
          <a:bodyPr/>
          <a:lstStyle/>
          <a:p>
            <a:fld id="{D7BC7854-93EE-5A4E-A4D5-5123B87644F1}" type="slidenum">
              <a:rPr lang="en-US" smtClean="0"/>
              <a:t>38</a:t>
            </a:fld>
            <a:endParaRPr lang="en-US"/>
          </a:p>
        </p:txBody>
      </p:sp>
    </p:spTree>
    <p:extLst>
      <p:ext uri="{BB962C8B-B14F-4D97-AF65-F5344CB8AC3E}">
        <p14:creationId xmlns:p14="http://schemas.microsoft.com/office/powerpoint/2010/main" val="2096835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developing a WT model – a test basin is needed, not practical to run model on continental-scale domains</a:t>
            </a:r>
          </a:p>
          <a:p>
            <a:pPr marL="171450" indent="-171450">
              <a:buFont typeface="Arial" panose="020B0604020202020204" pitchFamily="34" charset="0"/>
              <a:buChar char="•"/>
            </a:pPr>
            <a:r>
              <a:rPr lang="en-US" dirty="0"/>
              <a:t>I considered several test basins: criteria: limited number of tributaries (straightforward to model),  as many USGS temperature gages as possible, particularly in headwaters (enables model evaluation)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Originally identified a catchment in the Catskill Mountains with 6 USGS temperature gages. </a:t>
            </a:r>
          </a:p>
          <a:p>
            <a:pPr marL="171450" indent="-171450">
              <a:buFont typeface="Arial" panose="020B0604020202020204" pitchFamily="34" charset="0"/>
              <a:buChar char="•"/>
            </a:pPr>
            <a:r>
              <a:rPr lang="en-US" dirty="0"/>
              <a:t>Unfortunate, due to errors in the AWS retrospective in 2020 (the only year when NWM data overlapped with observations), I had to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Neversink River – headwater catchment in the Catskill Mountains of southeastern New York, flowing into the Delaware River. West Branch drains from Slide Mountain, the Catskills tallest mountain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basin has a drainage area of 66 km2, is made up of 32 NHD (National Hydrography Dataset) reaches, and has 6 (!!) USGS temperature gages</a:t>
            </a:r>
          </a:p>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39</a:t>
            </a:fld>
            <a:endParaRPr lang="en-US"/>
          </a:p>
        </p:txBody>
      </p:sp>
    </p:spTree>
    <p:extLst>
      <p:ext uri="{BB962C8B-B14F-4D97-AF65-F5344CB8AC3E}">
        <p14:creationId xmlns:p14="http://schemas.microsoft.com/office/powerpoint/2010/main" val="1173441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 sure you all don’t need much of an introduction to WRF-Hydro and the National Water Model, so I’ll move quickly through this intro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last century has seen major advances in meteorological forecasting and atmospheric models, we can predict with some degree of accuracy storms and extreme events in space and time, alert those in danger with actionable information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until recently hydrologists haven’t had comparable tools, flood forecasts were made by NWS River Forecast Centers at specific gages, but forecasts were not spatially continuous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Expansion of forecast capabilities to all US river segments by the National Water Model is a remarkable advancement in the field of hydrology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we make similar leaps in prediction for other water quality variables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4</a:t>
            </a:fld>
            <a:endParaRPr lang="en-US" dirty="0"/>
          </a:p>
        </p:txBody>
      </p:sp>
    </p:spTree>
    <p:extLst>
      <p:ext uri="{BB962C8B-B14F-4D97-AF65-F5344CB8AC3E}">
        <p14:creationId xmlns:p14="http://schemas.microsoft.com/office/powerpoint/2010/main" val="38716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the details of model development</a:t>
            </a:r>
          </a:p>
          <a:p>
            <a:endParaRPr lang="en-US" dirty="0"/>
          </a:p>
          <a:p>
            <a:r>
              <a:rPr lang="en-US" dirty="0"/>
              <a:t>First step in building a model is to choose a frame of reference: how do we want to represent the river reach in computational space</a:t>
            </a:r>
          </a:p>
          <a:p>
            <a:endParaRPr lang="en-US" dirty="0"/>
          </a:p>
          <a:p>
            <a:endParaRPr lang="en-US" dirty="0"/>
          </a:p>
          <a:p>
            <a:r>
              <a:rPr lang="en-US" dirty="0"/>
              <a:t>Eulerian/Lagrangian are two perspectives for viewing fluid flow (relevant for computational fluid dynamics)</a:t>
            </a:r>
          </a:p>
          <a:p>
            <a:endParaRPr lang="en-US" dirty="0"/>
          </a:p>
          <a:p>
            <a:r>
              <a:rPr lang="en-US" dirty="0"/>
              <a:t>Eulerian – Fixed mesh, we watch the fluid pass through a grid of points, calculating temperatures at each model point</a:t>
            </a:r>
          </a:p>
          <a:p>
            <a:pPr marL="171450" indent="-171450">
              <a:buFont typeface="Arial" panose="020B0604020202020204" pitchFamily="34" charset="0"/>
              <a:buChar char="•"/>
            </a:pPr>
            <a:r>
              <a:rPr lang="en-US" dirty="0"/>
              <a:t>Easy to implement, limited by Courant Condition (restrictions on space-time steps)</a:t>
            </a:r>
          </a:p>
          <a:p>
            <a:endParaRPr lang="en-US" dirty="0"/>
          </a:p>
          <a:p>
            <a:r>
              <a:rPr lang="en-US" dirty="0"/>
              <a:t>Lagrangian – Mesh-free, frame of reference follows water parcels downstream and integrates inputs with distance/time</a:t>
            </a:r>
          </a:p>
          <a:p>
            <a:pPr marL="171450" indent="-171450">
              <a:buFont typeface="Arial" panose="020B0604020202020204" pitchFamily="34" charset="0"/>
              <a:buChar char="•"/>
            </a:pPr>
            <a:r>
              <a:rPr lang="en-US" dirty="0"/>
              <a:t>Computationally-intensive, not well suited to changes in discharge with time, not limited by Courant Condition</a:t>
            </a:r>
          </a:p>
          <a:p>
            <a:pPr marL="171450" indent="-171450">
              <a:buFont typeface="Arial" panose="020B0604020202020204" pitchFamily="34" charset="0"/>
              <a:buChar char="•"/>
            </a:pPr>
            <a:endParaRPr lang="en-US" dirty="0"/>
          </a:p>
          <a:p>
            <a:r>
              <a:rPr lang="en-US" dirty="0"/>
              <a:t>Semi-Lagrangian – combination of frames of references, begin with Euler grid, track water parcel upstream to starting location, integrate inputs as it travels downstream</a:t>
            </a:r>
          </a:p>
          <a:p>
            <a:pPr marL="171450" indent="-171450">
              <a:buFont typeface="Arial" panose="020B0604020202020204" pitchFamily="34" charset="0"/>
              <a:buChar char="•"/>
            </a:pPr>
            <a:r>
              <a:rPr lang="en-US" dirty="0"/>
              <a:t>Not subject to the Courant condition, stable across time scales of 1-minute to multiple hours, reasonable computation times, flexible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Originally began with an Eulerian approach, but model stability conditions restricted the model to either small time steps or small spatial steps, neither of which are suited to continental-scale modeling</a:t>
            </a:r>
          </a:p>
          <a:p>
            <a:pPr marL="0" indent="0">
              <a:buFont typeface="Arial" panose="020B0604020202020204" pitchFamily="34" charset="0"/>
              <a:buNone/>
            </a:pPr>
            <a:r>
              <a:rPr lang="en-US" dirty="0"/>
              <a:t>Eventually settled on a Semi-Lagrangian approach that was both computationally efficient and allowed flexibility in space/time steps </a:t>
            </a:r>
          </a:p>
        </p:txBody>
      </p:sp>
      <p:sp>
        <p:nvSpPr>
          <p:cNvPr id="4" name="Slide Number Placeholder 3"/>
          <p:cNvSpPr>
            <a:spLocks noGrp="1"/>
          </p:cNvSpPr>
          <p:nvPr>
            <p:ph type="sldNum" sz="quarter" idx="5"/>
          </p:nvPr>
        </p:nvSpPr>
        <p:spPr/>
        <p:txBody>
          <a:bodyPr/>
          <a:lstStyle/>
          <a:p>
            <a:fld id="{D7BC7854-93EE-5A4E-A4D5-5123B87644F1}" type="slidenum">
              <a:rPr lang="en-US" smtClean="0"/>
              <a:t>40</a:t>
            </a:fld>
            <a:endParaRPr lang="en-US"/>
          </a:p>
        </p:txBody>
      </p:sp>
    </p:spTree>
    <p:extLst>
      <p:ext uri="{BB962C8B-B14F-4D97-AF65-F5344CB8AC3E}">
        <p14:creationId xmlns:p14="http://schemas.microsoft.com/office/powerpoint/2010/main" val="660321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Getting into the details of water temperature: How do we model water temperatures?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Physics-based models typically rely on an energy balance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1 dimensional advection model: heat is transported longitudinally along the stream, and heated or cooled by atmospheric and hydrologic heat fluxes</a:t>
            </a:r>
          </a:p>
          <a:p>
            <a:endParaRPr lang="en-US"/>
          </a:p>
          <a:p>
            <a:r>
              <a:rPr lang="en-US"/>
              <a:t>Atmospheric Fluxes: (variables we need are in NWM forcing files) – inputs like air temperature, humidity, windspeed</a:t>
            </a:r>
          </a:p>
          <a:p>
            <a:pPr marL="171450" indent="-171450">
              <a:buFont typeface="Arial" panose="020B0604020202020204" pitchFamily="34" charset="0"/>
              <a:buChar char="•"/>
            </a:pPr>
            <a:r>
              <a:rPr lang="en-US"/>
              <a:t>SW = Solar Radiation</a:t>
            </a:r>
          </a:p>
          <a:p>
            <a:pPr marL="171450" indent="-171450">
              <a:buFont typeface="Arial" panose="020B0604020202020204" pitchFamily="34" charset="0"/>
              <a:buChar char="•"/>
            </a:pPr>
            <a:r>
              <a:rPr lang="en-US"/>
              <a:t>Longwave = low energy emitted by clouds/landcover/water</a:t>
            </a:r>
          </a:p>
          <a:p>
            <a:pPr marL="171450" indent="-171450">
              <a:buFont typeface="Arial" panose="020B0604020202020204" pitchFamily="34" charset="0"/>
              <a:buChar char="•"/>
            </a:pPr>
            <a:r>
              <a:rPr lang="en-US"/>
              <a:t>Sensible Heat = energy exchange across air-water interface (differences in temperature)</a:t>
            </a:r>
          </a:p>
          <a:p>
            <a:pPr marL="171450" indent="-171450">
              <a:buFont typeface="Arial" panose="020B0604020202020204" pitchFamily="34" charset="0"/>
              <a:buChar char="•"/>
            </a:pPr>
            <a:r>
              <a:rPr lang="en-US"/>
              <a:t>Latent Heat = energy transferred through evaporation</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Hydrologic Fluxes: (variables we need are in NWM channel output files) – inputs like discharge, water volume, GW inflow</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D7BC7854-93EE-5A4E-A4D5-5123B87644F1}" type="slidenum">
              <a:rPr lang="en-US" smtClean="0"/>
              <a:t>41</a:t>
            </a:fld>
            <a:endParaRPr lang="en-US"/>
          </a:p>
        </p:txBody>
      </p:sp>
    </p:spTree>
    <p:extLst>
      <p:ext uri="{BB962C8B-B14F-4D97-AF65-F5344CB8AC3E}">
        <p14:creationId xmlns:p14="http://schemas.microsoft.com/office/powerpoint/2010/main" val="3789689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42</a:t>
            </a:fld>
            <a:endParaRPr lang="en-US"/>
          </a:p>
        </p:txBody>
      </p:sp>
    </p:spTree>
    <p:extLst>
      <p:ext uri="{BB962C8B-B14F-4D97-AF65-F5344CB8AC3E}">
        <p14:creationId xmlns:p14="http://schemas.microsoft.com/office/powerpoint/2010/main" val="2789683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43</a:t>
            </a:fld>
            <a:endParaRPr lang="en-US"/>
          </a:p>
        </p:txBody>
      </p:sp>
    </p:spTree>
    <p:extLst>
      <p:ext uri="{BB962C8B-B14F-4D97-AF65-F5344CB8AC3E}">
        <p14:creationId xmlns:p14="http://schemas.microsoft.com/office/powerpoint/2010/main" val="3309931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reflecting the strategies we used to fill the missing data gaps:</a:t>
            </a:r>
          </a:p>
          <a:p>
            <a:endParaRPr lang="en-US" dirty="0"/>
          </a:p>
          <a:p>
            <a:r>
              <a:rPr lang="en-US" dirty="0"/>
              <a:t>The first of these is our approach to derive groundwater inflow temperatures from air temperatures</a:t>
            </a:r>
          </a:p>
          <a:p>
            <a:endParaRPr lang="en-US" dirty="0"/>
          </a:p>
          <a:p>
            <a:r>
              <a:rPr lang="en-US" dirty="0"/>
              <a:t>The temperature of inflows is vital, particularly in headwater reaches where it’s used to set the temperature of streamflow initiation</a:t>
            </a:r>
          </a:p>
          <a:p>
            <a:endParaRPr lang="en-US" dirty="0"/>
          </a:p>
          <a:p>
            <a:r>
              <a:rPr lang="en-US" dirty="0"/>
              <a:t>Our strategy seemed to work well in this basin in summer and generally fit headwater temperatures well</a:t>
            </a:r>
          </a:p>
          <a:p>
            <a:endParaRPr lang="en-US" dirty="0"/>
          </a:p>
          <a:p>
            <a:r>
              <a:rPr lang="en-US" dirty="0"/>
              <a:t>However, this approach wouldn’t be effective during winter months in regions with snow/ice cover</a:t>
            </a:r>
          </a:p>
          <a:p>
            <a:r>
              <a:rPr lang="en-US" dirty="0"/>
              <a:t>The tuning approach may be too cumbersome to apply at broader scales, a more efficient solution may be needed</a:t>
            </a:r>
          </a:p>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44</a:t>
            </a:fld>
            <a:endParaRPr lang="en-US"/>
          </a:p>
        </p:txBody>
      </p:sp>
    </p:spTree>
    <p:extLst>
      <p:ext uri="{BB962C8B-B14F-4D97-AF65-F5344CB8AC3E}">
        <p14:creationId xmlns:p14="http://schemas.microsoft.com/office/powerpoint/2010/main" val="41673393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inclusion of a conceptual hyporheic zone helped to account for missing heat fluxes in M3/M4, greatly improving model performance</a:t>
            </a:r>
          </a:p>
          <a:p>
            <a:endParaRPr lang="en-US" dirty="0"/>
          </a:p>
          <a:p>
            <a:r>
              <a:rPr lang="en-US" dirty="0"/>
              <a:t>Including hyporheic flow will only be necessary in headwater reaches that aren’t strongly influenced by radiation. </a:t>
            </a:r>
          </a:p>
          <a:p>
            <a:r>
              <a:rPr lang="en-US" dirty="0"/>
              <a:t>In larger rivers, its influence could probably be disregarded</a:t>
            </a:r>
          </a:p>
          <a:p>
            <a:endParaRPr lang="en-US" dirty="0"/>
          </a:p>
          <a:p>
            <a:r>
              <a:rPr lang="en-US" dirty="0"/>
              <a:t>I should also note that it’s difficult to tell if the importance of hyporheic exchange in our models actually represents hyporheic processes, or if it is instead compensating for other missing bed fluxes</a:t>
            </a:r>
          </a:p>
          <a:p>
            <a:r>
              <a:rPr lang="en-US" dirty="0"/>
              <a:t>Bed conduction has a similar time lag, so our conceptual hyporheic zone could be getting tuned to account for hyporheic flow and bed conduction simultaneously</a:t>
            </a:r>
          </a:p>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45</a:t>
            </a:fld>
            <a:endParaRPr lang="en-US"/>
          </a:p>
        </p:txBody>
      </p:sp>
    </p:spTree>
    <p:extLst>
      <p:ext uri="{BB962C8B-B14F-4D97-AF65-F5344CB8AC3E}">
        <p14:creationId xmlns:p14="http://schemas.microsoft.com/office/powerpoint/2010/main" val="1912142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Riparian shading approach generally seemed to work well in this heavily forested basin</a:t>
            </a:r>
          </a:p>
          <a:p>
            <a:endParaRPr lang="en-US" dirty="0"/>
          </a:p>
          <a:p>
            <a:r>
              <a:rPr lang="en-US" dirty="0"/>
              <a:t>Some of the maxima error in our models may be attributable to errors in representing shading</a:t>
            </a:r>
          </a:p>
          <a:p>
            <a:endParaRPr lang="en-US" dirty="0"/>
          </a:p>
          <a:p>
            <a:r>
              <a:rPr lang="en-US" dirty="0"/>
              <a:t>This approach may be feasible at broader scales, but perhaps there are better datasets than the US Forest Service gridded products for this approach</a:t>
            </a:r>
          </a:p>
          <a:p>
            <a:r>
              <a:rPr lang="en-US" dirty="0"/>
              <a:t>May need to think of other strategies for regions where shading is not caused by tree canopy (streambank grasses, </a:t>
            </a:r>
            <a:r>
              <a:rPr lang="en-US" dirty="0" err="1"/>
              <a:t>etc</a:t>
            </a:r>
            <a:r>
              <a:rPr lang="en-US" dirty="0"/>
              <a:t>)</a:t>
            </a:r>
          </a:p>
        </p:txBody>
      </p:sp>
      <p:sp>
        <p:nvSpPr>
          <p:cNvPr id="4" name="Slide Number Placeholder 3"/>
          <p:cNvSpPr>
            <a:spLocks noGrp="1"/>
          </p:cNvSpPr>
          <p:nvPr>
            <p:ph type="sldNum" sz="quarter" idx="5"/>
          </p:nvPr>
        </p:nvSpPr>
        <p:spPr/>
        <p:txBody>
          <a:bodyPr/>
          <a:lstStyle/>
          <a:p>
            <a:fld id="{D7BC7854-93EE-5A4E-A4D5-5123B87644F1}" type="slidenum">
              <a:rPr lang="en-US" smtClean="0"/>
              <a:t>46</a:t>
            </a:fld>
            <a:endParaRPr lang="en-US"/>
          </a:p>
        </p:txBody>
      </p:sp>
    </p:spTree>
    <p:extLst>
      <p:ext uri="{BB962C8B-B14F-4D97-AF65-F5344CB8AC3E}">
        <p14:creationId xmlns:p14="http://schemas.microsoft.com/office/powerpoint/2010/main" val="3384432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47</a:t>
            </a:fld>
            <a:endParaRPr lang="en-US"/>
          </a:p>
        </p:txBody>
      </p:sp>
    </p:spTree>
    <p:extLst>
      <p:ext uri="{BB962C8B-B14F-4D97-AF65-F5344CB8AC3E}">
        <p14:creationId xmlns:p14="http://schemas.microsoft.com/office/powerpoint/2010/main" val="2778929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forward-looking forecast capable, predictions not linked to specific river reaches (gridded)</a:t>
            </a:r>
          </a:p>
        </p:txBody>
      </p:sp>
      <p:sp>
        <p:nvSpPr>
          <p:cNvPr id="4" name="Slide Number Placeholder 3"/>
          <p:cNvSpPr>
            <a:spLocks noGrp="1"/>
          </p:cNvSpPr>
          <p:nvPr>
            <p:ph type="sldNum" sz="quarter" idx="5"/>
          </p:nvPr>
        </p:nvSpPr>
        <p:spPr/>
        <p:txBody>
          <a:bodyPr/>
          <a:lstStyle/>
          <a:p>
            <a:fld id="{D7BC7854-93EE-5A4E-A4D5-5123B87644F1}" type="slidenum">
              <a:rPr lang="en-US" smtClean="0"/>
              <a:t>48</a:t>
            </a:fld>
            <a:endParaRPr lang="en-US"/>
          </a:p>
        </p:txBody>
      </p:sp>
    </p:spTree>
    <p:extLst>
      <p:ext uri="{BB962C8B-B14F-4D97-AF65-F5344CB8AC3E}">
        <p14:creationId xmlns:p14="http://schemas.microsoft.com/office/powerpoint/2010/main" val="1607598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spatially and temporally continuous water temperature model gives exciting opportunities for decision support, particularly in fisheries management</a:t>
            </a:r>
          </a:p>
          <a:p>
            <a:r>
              <a:rPr lang="en-US" dirty="0"/>
              <a:t>Currently, we only know temperature at a relatively small number of points in the US, and typically can’t resolve spatial patterns in time</a:t>
            </a:r>
          </a:p>
          <a:p>
            <a:endParaRPr lang="en-US" dirty="0"/>
          </a:p>
          <a:p>
            <a:r>
              <a:rPr lang="en-US" dirty="0"/>
              <a:t>By pairing temperature forecasts with ecosystem knowledge, we can better inform decisions related to ecosystem management.</a:t>
            </a:r>
          </a:p>
          <a:p>
            <a:r>
              <a:rPr lang="en-US" dirty="0"/>
              <a:t>For example, the health of trout and salmon species are closely linked to maximum water temperatures, with temperature thresholds linked to negative health outcomes</a:t>
            </a:r>
          </a:p>
          <a:p>
            <a:pPr marL="171450" indent="-171450">
              <a:buFont typeface="Arial" panose="020B0604020202020204" pitchFamily="34" charset="0"/>
              <a:buChar char="•"/>
            </a:pPr>
            <a:r>
              <a:rPr lang="en-US" dirty="0"/>
              <a:t>If we pair these biological thresholds with our spatially-distributed temperature forecasts, a model such as this one could provide decision guidance</a:t>
            </a:r>
          </a:p>
          <a:p>
            <a:pPr marL="171450" indent="-171450">
              <a:buFont typeface="Arial" panose="020B0604020202020204" pitchFamily="34" charset="0"/>
              <a:buChar char="•"/>
            </a:pPr>
            <a:r>
              <a:rPr lang="en-US" dirty="0"/>
              <a:t>We could run a water temperature forecast for a given river reach, filter simulations by trout threshold temperatures, and inform fishing closures to preserve fishery health based on maximum temperatures in space</a:t>
            </a:r>
          </a:p>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49</a:t>
            </a:fld>
            <a:endParaRPr lang="en-US"/>
          </a:p>
        </p:txBody>
      </p:sp>
    </p:spTree>
    <p:extLst>
      <p:ext uri="{BB962C8B-B14F-4D97-AF65-F5344CB8AC3E}">
        <p14:creationId xmlns:p14="http://schemas.microsoft.com/office/powerpoint/2010/main" val="1267449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NWM is underlain by the WRF-Hydro, an NCAR supported coupled land-atmosphere model that simulates all components of the terrestrial water cycle (Precipitation, snowpack, groundwater).</a:t>
            </a:r>
          </a:p>
          <a:p>
            <a:pPr marL="171450" indent="-171450">
              <a:buFont typeface="Arial" panose="020B0604020202020204" pitchFamily="34" charset="0"/>
              <a:buChar char="•"/>
            </a:pPr>
            <a:r>
              <a:rPr lang="en-US" dirty="0"/>
              <a:t>The NWM is a specific configuration of WRF-Hydro, which uses modeled water fluxes to route streamflow through each of the US’s 2.7 million river reach segments mapped by the National Hydrography Dataset</a:t>
            </a:r>
          </a:p>
        </p:txBody>
      </p:sp>
      <p:sp>
        <p:nvSpPr>
          <p:cNvPr id="4" name="Slide Number Placeholder 3"/>
          <p:cNvSpPr>
            <a:spLocks noGrp="1"/>
          </p:cNvSpPr>
          <p:nvPr>
            <p:ph type="sldNum" sz="quarter" idx="5"/>
          </p:nvPr>
        </p:nvSpPr>
        <p:spPr/>
        <p:txBody>
          <a:bodyPr/>
          <a:lstStyle/>
          <a:p>
            <a:fld id="{D7BC7854-93EE-5A4E-A4D5-5123B87644F1}" type="slidenum">
              <a:rPr lang="en-US" smtClean="0"/>
              <a:t>5</a:t>
            </a:fld>
            <a:endParaRPr lang="en-US"/>
          </a:p>
        </p:txBody>
      </p:sp>
    </p:spTree>
    <p:extLst>
      <p:ext uri="{BB962C8B-B14F-4D97-AF65-F5344CB8AC3E}">
        <p14:creationId xmlns:p14="http://schemas.microsoft.com/office/powerpoint/2010/main" val="3499751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C7854-93EE-5A4E-A4D5-5123B87644F1}" type="slidenum">
              <a:rPr lang="en-US" smtClean="0"/>
              <a:t>50</a:t>
            </a:fld>
            <a:endParaRPr lang="en-US"/>
          </a:p>
        </p:txBody>
      </p:sp>
    </p:spTree>
    <p:extLst>
      <p:ext uri="{BB962C8B-B14F-4D97-AF65-F5344CB8AC3E}">
        <p14:creationId xmlns:p14="http://schemas.microsoft.com/office/powerpoint/2010/main" val="36864648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BC7854-93EE-5A4E-A4D5-5123B87644F1}" type="slidenum">
              <a:rPr lang="en-US" smtClean="0"/>
              <a:t>51</a:t>
            </a:fld>
            <a:endParaRPr lang="en-US"/>
          </a:p>
        </p:txBody>
      </p:sp>
    </p:spTree>
    <p:extLst>
      <p:ext uri="{BB962C8B-B14F-4D97-AF65-F5344CB8AC3E}">
        <p14:creationId xmlns:p14="http://schemas.microsoft.com/office/powerpoint/2010/main" val="3060422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OWP’s 5 year strategic plan, it calls for exploratory efforts in modeling water quality, including water temperature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does NOAA have an interest in water temperatures?</a:t>
            </a:r>
          </a:p>
          <a:p>
            <a:endParaRPr lang="en-US" dirty="0"/>
          </a:p>
          <a:p>
            <a:r>
              <a:rPr lang="en-US" dirty="0"/>
              <a:t>Now when you hear the term water quality, you might not initially think of water temperature as falling into that category</a:t>
            </a:r>
          </a:p>
          <a:p>
            <a:endParaRPr lang="en-US" dirty="0"/>
          </a:p>
          <a:p>
            <a:r>
              <a:rPr lang="en-US" dirty="0"/>
              <a:t>However, water temperature is often considered a master water quality variable, as it directly controls most aspects of water quality</a:t>
            </a:r>
          </a:p>
          <a:p>
            <a:pPr marL="171450" indent="-171450">
              <a:buFont typeface="Arial" panose="020B0604020202020204" pitchFamily="34" charset="0"/>
              <a:buChar char="•"/>
            </a:pPr>
            <a:r>
              <a:rPr lang="en-US" dirty="0"/>
              <a:t>Dissolved oxygen, higher temps = lower dissolved oxygen</a:t>
            </a:r>
          </a:p>
          <a:p>
            <a:pPr marL="171450" indent="-171450">
              <a:buFont typeface="Arial" panose="020B0604020202020204" pitchFamily="34" charset="0"/>
              <a:buChar char="•"/>
            </a:pPr>
            <a:r>
              <a:rPr lang="en-US" dirty="0"/>
              <a:t>Controls rates of microbial processing of other solutes</a:t>
            </a:r>
          </a:p>
          <a:p>
            <a:pPr marL="171450" indent="-171450">
              <a:buFont typeface="Arial" panose="020B0604020202020204" pitchFamily="34" charset="0"/>
              <a:buChar char="•"/>
            </a:pPr>
            <a:r>
              <a:rPr lang="en-US" dirty="0"/>
              <a:t>Cold-water Fish and fishery health is closely linked to water temperature (salmon, trout)</a:t>
            </a:r>
          </a:p>
          <a:p>
            <a:pPr marL="171450" indent="-171450">
              <a:buFont typeface="Arial" panose="020B0604020202020204" pitchFamily="34" charset="0"/>
              <a:buChar char="•"/>
            </a:pPr>
            <a:r>
              <a:rPr lang="en-US" dirty="0"/>
              <a:t>Power production: River water is used to cool power plants, warmer waters = less efficient power production</a:t>
            </a:r>
          </a:p>
        </p:txBody>
      </p:sp>
      <p:sp>
        <p:nvSpPr>
          <p:cNvPr id="4" name="Slide Number Placeholder 3"/>
          <p:cNvSpPr>
            <a:spLocks noGrp="1"/>
          </p:cNvSpPr>
          <p:nvPr>
            <p:ph type="sldNum" sz="quarter" idx="5"/>
          </p:nvPr>
        </p:nvSpPr>
        <p:spPr/>
        <p:txBody>
          <a:bodyPr/>
          <a:lstStyle/>
          <a:p>
            <a:fld id="{D7BC7854-93EE-5A4E-A4D5-5123B87644F1}" type="slidenum">
              <a:rPr lang="en-US" smtClean="0"/>
              <a:t>6</a:t>
            </a:fld>
            <a:endParaRPr lang="en-US"/>
          </a:p>
        </p:txBody>
      </p:sp>
    </p:spTree>
    <p:extLst>
      <p:ext uri="{BB962C8B-B14F-4D97-AF65-F5344CB8AC3E}">
        <p14:creationId xmlns:p14="http://schemas.microsoft.com/office/powerpoint/2010/main" val="2137541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background on water temperature modeling approaches</a:t>
            </a:r>
          </a:p>
          <a:p>
            <a:endParaRPr lang="en-US" dirty="0"/>
          </a:p>
          <a:p>
            <a:r>
              <a:rPr lang="en-US" dirty="0"/>
              <a:t>Water temperatures are controlled by micro-, meso-, and macro-scale drivers: water sourcing, stream configuration, shading, climate</a:t>
            </a:r>
          </a:p>
          <a:p>
            <a:endParaRPr lang="en-US" dirty="0"/>
          </a:p>
          <a:p>
            <a:r>
              <a:rPr lang="en-US" dirty="0"/>
              <a:t>Two general ways to incorporate an understanding of these drivers into water temperature models</a:t>
            </a:r>
          </a:p>
          <a:p>
            <a:pPr marL="171450" indent="-171450">
              <a:buFont typeface="Arial" panose="020B0604020202020204" pitchFamily="34" charset="0"/>
              <a:buChar char="•"/>
            </a:pPr>
            <a:r>
              <a:rPr lang="en-US" dirty="0"/>
              <a:t>Statistical Models</a:t>
            </a:r>
          </a:p>
          <a:p>
            <a:pPr marL="171450" indent="-171450">
              <a:buFont typeface="Arial" panose="020B0604020202020204" pitchFamily="34" charset="0"/>
              <a:buChar char="•"/>
            </a:pPr>
            <a:r>
              <a:rPr lang="en-US" dirty="0"/>
              <a:t>Physically–based models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Statistical Models (linear regression, machine learning, others) rely on statistic relationships between temperatures and other environmental variables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Physically-based Models explicitly quantify fluxes at the air-water and water-bed interfaces, transporting heat downstream.</a:t>
            </a:r>
          </a:p>
          <a:p>
            <a:pPr marL="0" indent="0">
              <a:buFont typeface="Arial" panose="020B0604020202020204" pitchFamily="34" charset="0"/>
              <a:buNone/>
            </a:pPr>
            <a:r>
              <a:rPr lang="en-US" dirty="0"/>
              <a:t>Physically-based models are ideal for predicting in ungaged areas, and forecasting into future time periods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Both have a multitude of applications in the literature. My work focuses on applying physically-based water temperature models to the NWM.</a:t>
            </a:r>
          </a:p>
        </p:txBody>
      </p:sp>
      <p:sp>
        <p:nvSpPr>
          <p:cNvPr id="4" name="Slide Number Placeholder 3"/>
          <p:cNvSpPr>
            <a:spLocks noGrp="1"/>
          </p:cNvSpPr>
          <p:nvPr>
            <p:ph type="sldNum" sz="quarter" idx="5"/>
          </p:nvPr>
        </p:nvSpPr>
        <p:spPr/>
        <p:txBody>
          <a:bodyPr/>
          <a:lstStyle/>
          <a:p>
            <a:fld id="{D7BC7854-93EE-5A4E-A4D5-5123B87644F1}" type="slidenum">
              <a:rPr lang="en-US" smtClean="0"/>
              <a:t>7</a:t>
            </a:fld>
            <a:endParaRPr lang="en-US"/>
          </a:p>
        </p:txBody>
      </p:sp>
    </p:spTree>
    <p:extLst>
      <p:ext uri="{BB962C8B-B14F-4D97-AF65-F5344CB8AC3E}">
        <p14:creationId xmlns:p14="http://schemas.microsoft.com/office/powerpoint/2010/main" val="616249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Physically-based models of water temperature are ultimately based on heat fluxes into and out of the stream</a:t>
            </a:r>
          </a:p>
          <a:p>
            <a:endParaRPr lang="en-US" dirty="0"/>
          </a:p>
          <a:p>
            <a:r>
              <a:rPr lang="en-US" dirty="0"/>
              <a:t>Air-water Interface: dominated by net radiation</a:t>
            </a:r>
          </a:p>
          <a:p>
            <a:pPr marL="171450" indent="-171450">
              <a:buFont typeface="Arial" panose="020B0604020202020204" pitchFamily="34" charset="0"/>
              <a:buChar char="•"/>
            </a:pPr>
            <a:r>
              <a:rPr lang="en-US" dirty="0"/>
              <a:t>Solar radiation (influenced by riparian shading)</a:t>
            </a:r>
          </a:p>
          <a:p>
            <a:pPr marL="171450" indent="-171450">
              <a:buFont typeface="Arial" panose="020B0604020202020204" pitchFamily="34" charset="0"/>
              <a:buChar char="•"/>
            </a:pPr>
            <a:r>
              <a:rPr lang="en-US" dirty="0"/>
              <a:t>Incoming and outgoing longwave radiation</a:t>
            </a:r>
          </a:p>
          <a:p>
            <a:pPr marL="171450" indent="-171450">
              <a:buFont typeface="Arial" panose="020B0604020202020204" pitchFamily="34" charset="0"/>
              <a:buChar char="•"/>
            </a:pPr>
            <a:r>
              <a:rPr lang="en-US" dirty="0"/>
              <a:t>Also turbulent fluxes: sensible and latent heat exchange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Water-Bed Interface: dominated by hydrologic fluxes</a:t>
            </a:r>
          </a:p>
          <a:p>
            <a:pPr marL="171450" indent="-171450">
              <a:buFont typeface="Arial" panose="020B0604020202020204" pitchFamily="34" charset="0"/>
              <a:buChar char="•"/>
            </a:pPr>
            <a:r>
              <a:rPr lang="en-US" dirty="0"/>
              <a:t>Groundwater exchange</a:t>
            </a:r>
          </a:p>
          <a:p>
            <a:pPr marL="171450" indent="-171450">
              <a:buFont typeface="Arial" panose="020B0604020202020204" pitchFamily="34" charset="0"/>
              <a:buChar char="•"/>
            </a:pPr>
            <a:r>
              <a:rPr lang="en-US" dirty="0"/>
              <a:t>Hyporheic exchange</a:t>
            </a:r>
          </a:p>
          <a:p>
            <a:pPr marL="171450" indent="-171450">
              <a:buFont typeface="Arial" panose="020B0604020202020204" pitchFamily="34" charset="0"/>
              <a:buChar char="•"/>
            </a:pPr>
            <a:r>
              <a:rPr lang="en-US" dirty="0"/>
              <a:t>Bed conduction (contact between bed and water)</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Physically-based water temperature models function in reference to an upstream boundary condition.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They use the net heat flux into the stream, the current water temperature, and the volume of water to simulate incremental changes in temperature</a:t>
            </a:r>
          </a:p>
          <a:p>
            <a:pPr marL="0" indent="0">
              <a:buFont typeface="Arial" panose="020B0604020202020204" pitchFamily="34" charset="0"/>
              <a:buNone/>
            </a:pPr>
            <a:r>
              <a:rPr lang="en-US" dirty="0"/>
              <a:t>Therefore, In order to correctly predict temperatures, we must correctly quantify each of these fluxes</a:t>
            </a:r>
          </a:p>
        </p:txBody>
      </p:sp>
      <p:sp>
        <p:nvSpPr>
          <p:cNvPr id="4" name="Slide Number Placeholder 3"/>
          <p:cNvSpPr>
            <a:spLocks noGrp="1"/>
          </p:cNvSpPr>
          <p:nvPr>
            <p:ph type="sldNum" sz="quarter" idx="5"/>
          </p:nvPr>
        </p:nvSpPr>
        <p:spPr/>
        <p:txBody>
          <a:bodyPr/>
          <a:lstStyle/>
          <a:p>
            <a:fld id="{D7BC7854-93EE-5A4E-A4D5-5123B87644F1}" type="slidenum">
              <a:rPr lang="en-US" smtClean="0"/>
              <a:t>8</a:t>
            </a:fld>
            <a:endParaRPr lang="en-US"/>
          </a:p>
        </p:txBody>
      </p:sp>
    </p:spTree>
    <p:extLst>
      <p:ext uri="{BB962C8B-B14F-4D97-AF65-F5344CB8AC3E}">
        <p14:creationId xmlns:p14="http://schemas.microsoft.com/office/powerpoint/2010/main" val="1682018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BC7854-93EE-5A4E-A4D5-5123B87644F1}" type="slidenum">
              <a:rPr lang="en-US" smtClean="0"/>
              <a:t>9</a:t>
            </a:fld>
            <a:endParaRPr lang="en-US"/>
          </a:p>
        </p:txBody>
      </p:sp>
    </p:spTree>
    <p:extLst>
      <p:ext uri="{BB962C8B-B14F-4D97-AF65-F5344CB8AC3E}">
        <p14:creationId xmlns:p14="http://schemas.microsoft.com/office/powerpoint/2010/main" val="4265069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1A4B9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1A4B90"/>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1A4B9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336188" y="4600581"/>
            <a:ext cx="452866" cy="452866"/>
          </a:xfrm>
          <a:prstGeom prst="rect">
            <a:avLst/>
          </a:prstGeom>
        </p:spPr>
      </p:pic>
      <p:sp>
        <p:nvSpPr>
          <p:cNvPr id="2" name="Holder 2"/>
          <p:cNvSpPr>
            <a:spLocks noGrp="1"/>
          </p:cNvSpPr>
          <p:nvPr>
            <p:ph type="title"/>
          </p:nvPr>
        </p:nvSpPr>
        <p:spPr>
          <a:xfrm>
            <a:off x="304105" y="197491"/>
            <a:ext cx="8013700" cy="391159"/>
          </a:xfrm>
          <a:prstGeom prst="rect">
            <a:avLst/>
          </a:prstGeom>
        </p:spPr>
        <p:txBody>
          <a:bodyPr wrap="square" lIns="0" tIns="0" rIns="0" bIns="0">
            <a:spAutoFit/>
          </a:bodyPr>
          <a:lstStyle>
            <a:lvl1pPr>
              <a:defRPr sz="2400" b="1" i="0">
                <a:solidFill>
                  <a:srgbClr val="1A4B90"/>
                </a:solidFill>
                <a:latin typeface="Calibri"/>
                <a:cs typeface="Calibri"/>
              </a:defRPr>
            </a:lvl1pPr>
          </a:lstStyle>
          <a:p>
            <a:endParaRPr/>
          </a:p>
        </p:txBody>
      </p:sp>
      <p:sp>
        <p:nvSpPr>
          <p:cNvPr id="3" name="Holder 3"/>
          <p:cNvSpPr>
            <a:spLocks noGrp="1"/>
          </p:cNvSpPr>
          <p:nvPr>
            <p:ph type="body" idx="1"/>
          </p:nvPr>
        </p:nvSpPr>
        <p:spPr>
          <a:xfrm>
            <a:off x="3590454" y="882641"/>
            <a:ext cx="5022215" cy="3515360"/>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jpg"/><Relationship Id="rId7"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3.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jpg"/><Relationship Id="rId7"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3.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gif"/><Relationship Id="rId5" Type="http://schemas.openxmlformats.org/officeDocument/2006/relationships/image" Target="../media/image77.png"/><Relationship Id="rId4" Type="http://schemas.openxmlformats.org/officeDocument/2006/relationships/image" Target="../media/image76.jpe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51.xml.rels><?xml version="1.0" encoding="UTF-8" standalone="yes"?>
<Relationships xmlns="http://schemas.openxmlformats.org/package/2006/relationships"><Relationship Id="rId3" Type="http://schemas.openxmlformats.org/officeDocument/2006/relationships/image" Target="../media/image82.jpg"/><Relationship Id="rId7"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1.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12" Type="http://schemas.microsoft.com/office/2007/relationships/hdphoto" Target="../media/hdphoto5.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
            <a:ext cx="9144000" cy="5143499"/>
            <a:chOff x="0" y="0"/>
            <a:chExt cx="9144000" cy="5143499"/>
          </a:xfrm>
        </p:grpSpPr>
        <p:pic>
          <p:nvPicPr>
            <p:cNvPr id="3" name="object 3"/>
            <p:cNvPicPr/>
            <p:nvPr/>
          </p:nvPicPr>
          <p:blipFill>
            <a:blip r:embed="rId3" cstate="print"/>
            <a:stretch>
              <a:fillRect/>
            </a:stretch>
          </p:blipFill>
          <p:spPr>
            <a:xfrm>
              <a:off x="0" y="0"/>
              <a:ext cx="9144000" cy="5143499"/>
            </a:xfrm>
            <a:prstGeom prst="rect">
              <a:avLst/>
            </a:prstGeom>
          </p:spPr>
        </p:pic>
        <p:pic>
          <p:nvPicPr>
            <p:cNvPr id="4" name="object 4"/>
            <p:cNvPicPr/>
            <p:nvPr/>
          </p:nvPicPr>
          <p:blipFill>
            <a:blip r:embed="rId4" cstate="print"/>
            <a:stretch>
              <a:fillRect/>
            </a:stretch>
          </p:blipFill>
          <p:spPr>
            <a:xfrm>
              <a:off x="6195731" y="2592299"/>
              <a:ext cx="2240006" cy="400930"/>
            </a:xfrm>
            <a:prstGeom prst="rect">
              <a:avLst/>
            </a:prstGeom>
          </p:spPr>
        </p:pic>
        <p:sp>
          <p:nvSpPr>
            <p:cNvPr id="5" name="object 5"/>
            <p:cNvSpPr/>
            <p:nvPr/>
          </p:nvSpPr>
          <p:spPr>
            <a:xfrm>
              <a:off x="6263805" y="3216383"/>
              <a:ext cx="2194560" cy="27940"/>
            </a:xfrm>
            <a:custGeom>
              <a:avLst/>
              <a:gdLst/>
              <a:ahLst/>
              <a:cxnLst/>
              <a:rect l="l" t="t" r="r" b="b"/>
              <a:pathLst>
                <a:path w="2194559" h="27939">
                  <a:moveTo>
                    <a:pt x="2194500" y="0"/>
                  </a:moveTo>
                  <a:lnTo>
                    <a:pt x="0" y="0"/>
                  </a:lnTo>
                  <a:lnTo>
                    <a:pt x="0" y="27599"/>
                  </a:lnTo>
                  <a:lnTo>
                    <a:pt x="2194500" y="27599"/>
                  </a:lnTo>
                  <a:lnTo>
                    <a:pt x="2194500" y="0"/>
                  </a:lnTo>
                  <a:close/>
                </a:path>
              </a:pathLst>
            </a:custGeom>
            <a:solidFill>
              <a:srgbClr val="FFFFFF"/>
            </a:solidFill>
          </p:spPr>
          <p:txBody>
            <a:bodyPr wrap="square" lIns="0" tIns="0" rIns="0" bIns="0" rtlCol="0"/>
            <a:lstStyle/>
            <a:p>
              <a:endParaRPr dirty="0"/>
            </a:p>
          </p:txBody>
        </p:sp>
        <p:pic>
          <p:nvPicPr>
            <p:cNvPr id="6" name="object 6"/>
            <p:cNvPicPr/>
            <p:nvPr/>
          </p:nvPicPr>
          <p:blipFill>
            <a:blip r:embed="rId5" cstate="print"/>
            <a:stretch>
              <a:fillRect/>
            </a:stretch>
          </p:blipFill>
          <p:spPr>
            <a:xfrm>
              <a:off x="325608" y="4184613"/>
              <a:ext cx="735582" cy="735582"/>
            </a:xfrm>
            <a:prstGeom prst="rect">
              <a:avLst/>
            </a:prstGeom>
          </p:spPr>
        </p:pic>
      </p:grpSp>
      <p:sp>
        <p:nvSpPr>
          <p:cNvPr id="9" name="object 9"/>
          <p:cNvSpPr txBox="1"/>
          <p:nvPr/>
        </p:nvSpPr>
        <p:spPr>
          <a:xfrm>
            <a:off x="-304800" y="3436352"/>
            <a:ext cx="8763165" cy="947053"/>
          </a:xfrm>
          <a:prstGeom prst="rect">
            <a:avLst/>
          </a:prstGeom>
        </p:spPr>
        <p:txBody>
          <a:bodyPr vert="horz" wrap="square" lIns="0" tIns="48894" rIns="0" bIns="0" rtlCol="0">
            <a:spAutoFit/>
          </a:bodyPr>
          <a:lstStyle/>
          <a:p>
            <a:pPr marL="888365" marR="5080" indent="215265" algn="r">
              <a:lnSpc>
                <a:spcPts val="2270"/>
              </a:lnSpc>
              <a:spcBef>
                <a:spcPts val="384"/>
              </a:spcBef>
            </a:pPr>
            <a:r>
              <a:rPr lang="en-US" sz="2100" b="1" spc="185" dirty="0">
                <a:solidFill>
                  <a:srgbClr val="FFFFFF"/>
                </a:solidFill>
                <a:latin typeface="Franklin Gothic Medium" panose="020B0603020102020204" pitchFamily="34" charset="0"/>
                <a:cs typeface="Calibri"/>
              </a:rPr>
              <a:t>Water Temperature and the National Water Model: Insights from a Physically-based Modeling Approach</a:t>
            </a:r>
            <a:endParaRPr lang="en-US" sz="2100" b="1" dirty="0">
              <a:latin typeface="Franklin Gothic Medium" panose="020B0603020102020204" pitchFamily="34" charset="0"/>
              <a:cs typeface="Calibri"/>
            </a:endParaRPr>
          </a:p>
          <a:p>
            <a:pPr marL="12700" marR="5080" indent="513080" algn="r">
              <a:lnSpc>
                <a:spcPts val="1620"/>
              </a:lnSpc>
              <a:spcBef>
                <a:spcPts val="755"/>
              </a:spcBef>
            </a:pPr>
            <a:r>
              <a:rPr lang="en-US" sz="1500" i="1" spc="-45" dirty="0">
                <a:solidFill>
                  <a:srgbClr val="FFFFFF"/>
                </a:solidFill>
                <a:latin typeface="Franklin Gothic Medium" panose="020B0603020102020204" pitchFamily="34" charset="0"/>
                <a:cs typeface="Verdana"/>
              </a:rPr>
              <a:t>Jeffrey Wade, Christa Kelleher, Fred Ogden</a:t>
            </a:r>
            <a:endParaRPr lang="en-US" sz="1500" dirty="0">
              <a:latin typeface="Franklin Gothic Medium" panose="020B0603020102020204" pitchFamily="34" charset="0"/>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4"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10</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4" y="197491"/>
            <a:ext cx="8518541"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Big Caveats…What This Isn’t</a:t>
            </a:r>
            <a:endParaRPr spc="295" dirty="0">
              <a:latin typeface="Franklin Gothic Medium" panose="020B06030201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7ECC02EF-9D36-8DFA-F97B-97015C0AEF3C}"/>
              </a:ext>
            </a:extLst>
          </p:cNvPr>
          <p:cNvSpPr txBox="1"/>
          <p:nvPr/>
        </p:nvSpPr>
        <p:spPr>
          <a:xfrm>
            <a:off x="285054" y="1637987"/>
            <a:ext cx="3323607" cy="2292935"/>
          </a:xfrm>
          <a:prstGeom prst="rect">
            <a:avLst/>
          </a:prstGeom>
          <a:noFill/>
        </p:spPr>
        <p:txBody>
          <a:bodyPr wrap="square" rtlCol="0" anchor="ctr">
            <a:spAutoFit/>
          </a:bodyPr>
          <a:lstStyle/>
          <a:p>
            <a:pPr marL="342900" indent="-342900" algn="l">
              <a:spcAft>
                <a:spcPts val="1800"/>
              </a:spcAft>
              <a:buClr>
                <a:srgbClr val="1A4B90"/>
              </a:buClr>
              <a:buFont typeface="+mj-lt"/>
              <a:buAutoNum type="arabicPeriod"/>
            </a:pPr>
            <a:r>
              <a:rPr lang="en-US" sz="1600" dirty="0">
                <a:latin typeface="Franklin Gothic Medium" panose="020B0603020102020204" pitchFamily="34" charset="0"/>
                <a:cs typeface="Arial" panose="020B0604020202020204" pitchFamily="34" charset="0"/>
              </a:rPr>
              <a:t>This was not intended to be operational: Only to explore how NWM data could be incorporated into a WT model.  </a:t>
            </a:r>
          </a:p>
          <a:p>
            <a:pPr marL="342900" indent="-342900" algn="l">
              <a:spcAft>
                <a:spcPts val="1800"/>
              </a:spcAft>
              <a:buClr>
                <a:srgbClr val="1A4B90"/>
              </a:buClr>
              <a:buFont typeface="+mj-lt"/>
              <a:buAutoNum type="arabicPeriod"/>
            </a:pPr>
            <a:r>
              <a:rPr lang="en-US" sz="1600" dirty="0">
                <a:latin typeface="Franklin Gothic Medium" panose="020B0603020102020204" pitchFamily="34" charset="0"/>
                <a:cs typeface="Arial" panose="020B0604020202020204" pitchFamily="34" charset="0"/>
              </a:rPr>
              <a:t>Lack of computing resources (and time): Only tested in a single catchment over 1 month of summer baseflow.</a:t>
            </a:r>
          </a:p>
        </p:txBody>
      </p:sp>
      <p:pic>
        <p:nvPicPr>
          <p:cNvPr id="4" name="Picture 8" descr="National Water Model Streamflow Analysis - May 2019 - YouTube">
            <a:extLst>
              <a:ext uri="{FF2B5EF4-FFF2-40B4-BE49-F238E27FC236}">
                <a16:creationId xmlns:a16="http://schemas.microsoft.com/office/drawing/2014/main" id="{03893A92-6267-E467-EAFC-098A625930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7" t="-1" r="21458" b="-2033"/>
          <a:stretch/>
        </p:blipFill>
        <p:spPr bwMode="auto">
          <a:xfrm>
            <a:off x="3810000" y="1047750"/>
            <a:ext cx="4686298" cy="349872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1DEDC7A-624D-BEF1-3267-8CB515451044}"/>
              </a:ext>
            </a:extLst>
          </p:cNvPr>
          <p:cNvCxnSpPr/>
          <p:nvPr/>
        </p:nvCxnSpPr>
        <p:spPr>
          <a:xfrm flipH="1">
            <a:off x="3810000" y="1123950"/>
            <a:ext cx="4686298" cy="3429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DD02A6-ACB7-9140-2DF9-95C469D25C28}"/>
              </a:ext>
            </a:extLst>
          </p:cNvPr>
          <p:cNvCxnSpPr>
            <a:cxnSpLocks/>
          </p:cNvCxnSpPr>
          <p:nvPr/>
        </p:nvCxnSpPr>
        <p:spPr>
          <a:xfrm>
            <a:off x="3810000" y="1123950"/>
            <a:ext cx="4686298" cy="3429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521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4"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11</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4" y="197491"/>
            <a:ext cx="8518541"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NWM Retrospective V2.1</a:t>
            </a:r>
            <a:endParaRPr spc="295" dirty="0">
              <a:latin typeface="Franklin Gothic Medium" panose="020B0603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4857704-C301-BF6D-634E-DEAB4C787158}"/>
              </a:ext>
            </a:extLst>
          </p:cNvPr>
          <p:cNvPicPr>
            <a:picLocks noChangeAspect="1"/>
          </p:cNvPicPr>
          <p:nvPr/>
        </p:nvPicPr>
        <p:blipFill>
          <a:blip r:embed="rId3"/>
          <a:stretch>
            <a:fillRect/>
          </a:stretch>
        </p:blipFill>
        <p:spPr>
          <a:xfrm>
            <a:off x="831850" y="1809750"/>
            <a:ext cx="7480300" cy="2667000"/>
          </a:xfrm>
          <a:prstGeom prst="rect">
            <a:avLst/>
          </a:prstGeom>
        </p:spPr>
      </p:pic>
      <p:grpSp>
        <p:nvGrpSpPr>
          <p:cNvPr id="7" name="Group 6">
            <a:extLst>
              <a:ext uri="{FF2B5EF4-FFF2-40B4-BE49-F238E27FC236}">
                <a16:creationId xmlns:a16="http://schemas.microsoft.com/office/drawing/2014/main" id="{6C7336C1-89C9-F460-BE1F-2F0AD6C7ED77}"/>
              </a:ext>
            </a:extLst>
          </p:cNvPr>
          <p:cNvGrpSpPr/>
          <p:nvPr/>
        </p:nvGrpSpPr>
        <p:grpSpPr>
          <a:xfrm>
            <a:off x="397554" y="971550"/>
            <a:ext cx="8348892" cy="584776"/>
            <a:chOff x="321354" y="971550"/>
            <a:chExt cx="8348892" cy="584776"/>
          </a:xfrm>
        </p:grpSpPr>
        <p:sp>
          <p:nvSpPr>
            <p:cNvPr id="4" name="TextBox 3">
              <a:extLst>
                <a:ext uri="{FF2B5EF4-FFF2-40B4-BE49-F238E27FC236}">
                  <a16:creationId xmlns:a16="http://schemas.microsoft.com/office/drawing/2014/main" id="{B47F5766-5193-5616-445C-6784CA062B2D}"/>
                </a:ext>
              </a:extLst>
            </p:cNvPr>
            <p:cNvSpPr txBox="1"/>
            <p:nvPr/>
          </p:nvSpPr>
          <p:spPr>
            <a:xfrm>
              <a:off x="321354" y="971551"/>
              <a:ext cx="4098246" cy="584775"/>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42-year historical run of NWM V2.1, forced by Analysis of Record for Calibration (AORC)</a:t>
              </a:r>
            </a:p>
          </p:txBody>
        </p:sp>
        <p:sp>
          <p:nvSpPr>
            <p:cNvPr id="5" name="TextBox 4">
              <a:extLst>
                <a:ext uri="{FF2B5EF4-FFF2-40B4-BE49-F238E27FC236}">
                  <a16:creationId xmlns:a16="http://schemas.microsoft.com/office/drawing/2014/main" id="{32229F98-297C-A571-1DEC-4B0853F626AD}"/>
                </a:ext>
              </a:extLst>
            </p:cNvPr>
            <p:cNvSpPr txBox="1"/>
            <p:nvPr/>
          </p:nvSpPr>
          <p:spPr>
            <a:xfrm>
              <a:off x="4572000" y="971550"/>
              <a:ext cx="4098246" cy="584775"/>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Publicly available and commonly used when evaluating the performance of the NWM</a:t>
              </a:r>
            </a:p>
          </p:txBody>
        </p:sp>
      </p:grpSp>
    </p:spTree>
    <p:extLst>
      <p:ext uri="{BB962C8B-B14F-4D97-AF65-F5344CB8AC3E}">
        <p14:creationId xmlns:p14="http://schemas.microsoft.com/office/powerpoint/2010/main" val="1879858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4"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12</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4" y="197491"/>
            <a:ext cx="8518541"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Test Basin: H.J. Andrews Experimental Forest</a:t>
            </a:r>
            <a:endParaRPr spc="295" dirty="0">
              <a:latin typeface="Franklin Gothic Medium" panose="020B06030201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7ECC02EF-9D36-8DFA-F97B-97015C0AEF3C}"/>
              </a:ext>
            </a:extLst>
          </p:cNvPr>
          <p:cNvSpPr txBox="1"/>
          <p:nvPr/>
        </p:nvSpPr>
        <p:spPr>
          <a:xfrm>
            <a:off x="381000" y="966630"/>
            <a:ext cx="2372893" cy="1077218"/>
          </a:xfrm>
          <a:prstGeom prst="rect">
            <a:avLst/>
          </a:prstGeom>
          <a:noFill/>
        </p:spPr>
        <p:txBody>
          <a:bodyPr wrap="square" rtlCol="0">
            <a:spAutoFit/>
          </a:bodyPr>
          <a:lstStyle/>
          <a:p>
            <a:pPr algn="l"/>
            <a:r>
              <a:rPr lang="en-US" sz="1600">
                <a:latin typeface="Franklin Gothic Medium" panose="020B0603020102020204" pitchFamily="34" charset="0"/>
                <a:cs typeface="Arial" panose="020B0604020202020204" pitchFamily="34" charset="0"/>
              </a:rPr>
              <a:t>64 km</a:t>
            </a:r>
            <a:r>
              <a:rPr lang="en-US" sz="1600" baseline="30000">
                <a:latin typeface="Franklin Gothic Medium" panose="020B0603020102020204" pitchFamily="34" charset="0"/>
                <a:cs typeface="Arial" panose="020B0604020202020204" pitchFamily="34" charset="0"/>
              </a:rPr>
              <a:t>2</a:t>
            </a:r>
            <a:r>
              <a:rPr lang="en-US" sz="1600">
                <a:latin typeface="Franklin Gothic Medium" panose="020B0603020102020204" pitchFamily="34" charset="0"/>
                <a:cs typeface="Arial" panose="020B0604020202020204" pitchFamily="34" charset="0"/>
              </a:rPr>
              <a:t> forested headwater catchment draining the Cascade Mountains, OR</a:t>
            </a:r>
          </a:p>
        </p:txBody>
      </p:sp>
      <p:pic>
        <p:nvPicPr>
          <p:cNvPr id="5" name="Picture 4">
            <a:extLst>
              <a:ext uri="{FF2B5EF4-FFF2-40B4-BE49-F238E27FC236}">
                <a16:creationId xmlns:a16="http://schemas.microsoft.com/office/drawing/2014/main" id="{52A38C70-B904-F986-5400-34C491237362}"/>
              </a:ext>
            </a:extLst>
          </p:cNvPr>
          <p:cNvPicPr>
            <a:picLocks noChangeAspect="1"/>
          </p:cNvPicPr>
          <p:nvPr/>
        </p:nvPicPr>
        <p:blipFill>
          <a:blip r:embed="rId3"/>
          <a:stretch>
            <a:fillRect/>
          </a:stretch>
        </p:blipFill>
        <p:spPr>
          <a:xfrm>
            <a:off x="2976767" y="966630"/>
            <a:ext cx="5557633" cy="3833060"/>
          </a:xfrm>
          <a:prstGeom prst="rect">
            <a:avLst/>
          </a:prstGeom>
        </p:spPr>
      </p:pic>
      <p:sp>
        <p:nvSpPr>
          <p:cNvPr id="3" name="TextBox 2">
            <a:extLst>
              <a:ext uri="{FF2B5EF4-FFF2-40B4-BE49-F238E27FC236}">
                <a16:creationId xmlns:a16="http://schemas.microsoft.com/office/drawing/2014/main" id="{23ED9C7E-F6BC-74FE-960E-9D45B6ADD507}"/>
              </a:ext>
            </a:extLst>
          </p:cNvPr>
          <p:cNvSpPr txBox="1"/>
          <p:nvPr/>
        </p:nvSpPr>
        <p:spPr>
          <a:xfrm>
            <a:off x="404148" y="2268092"/>
            <a:ext cx="2372893" cy="830997"/>
          </a:xfrm>
          <a:prstGeom prst="rect">
            <a:avLst/>
          </a:prstGeom>
          <a:noFill/>
        </p:spPr>
        <p:txBody>
          <a:bodyPr wrap="square" rtlCol="0">
            <a:spAutoFit/>
          </a:bodyPr>
          <a:lstStyle/>
          <a:p>
            <a:pPr algn="l"/>
            <a:r>
              <a:rPr lang="en-US" sz="1600">
                <a:latin typeface="Franklin Gothic Medium" panose="020B0603020102020204" pitchFamily="34" charset="0"/>
                <a:cs typeface="Arial" panose="020B0604020202020204" pitchFamily="34" charset="0"/>
              </a:rPr>
              <a:t>Location of an NSF Long Term Ecological Research (LTER) site</a:t>
            </a:r>
          </a:p>
        </p:txBody>
      </p:sp>
      <p:sp>
        <p:nvSpPr>
          <p:cNvPr id="4" name="TextBox 3">
            <a:extLst>
              <a:ext uri="{FF2B5EF4-FFF2-40B4-BE49-F238E27FC236}">
                <a16:creationId xmlns:a16="http://schemas.microsoft.com/office/drawing/2014/main" id="{EFA36791-2F39-B52D-7B7C-A3954F92F7B2}"/>
              </a:ext>
            </a:extLst>
          </p:cNvPr>
          <p:cNvSpPr txBox="1"/>
          <p:nvPr/>
        </p:nvSpPr>
        <p:spPr>
          <a:xfrm>
            <a:off x="404148" y="3323332"/>
            <a:ext cx="2372893" cy="1077218"/>
          </a:xfrm>
          <a:prstGeom prst="rect">
            <a:avLst/>
          </a:prstGeom>
          <a:noFill/>
        </p:spPr>
        <p:txBody>
          <a:bodyPr wrap="square" rtlCol="0">
            <a:spAutoFit/>
          </a:bodyPr>
          <a:lstStyle/>
          <a:p>
            <a:pPr algn="l"/>
            <a:r>
              <a:rPr lang="en-US" sz="1600">
                <a:latin typeface="Franklin Gothic Medium" panose="020B0603020102020204" pitchFamily="34" charset="0"/>
                <a:cs typeface="Arial" panose="020B0604020202020204" pitchFamily="34" charset="0"/>
              </a:rPr>
              <a:t>2 water temperature gages coincided with NWM reaches (Headwater, Outlet)</a:t>
            </a:r>
          </a:p>
        </p:txBody>
      </p:sp>
    </p:spTree>
    <p:extLst>
      <p:ext uri="{BB962C8B-B14F-4D97-AF65-F5344CB8AC3E}">
        <p14:creationId xmlns:p14="http://schemas.microsoft.com/office/powerpoint/2010/main" val="1240160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48EE64D-2744-2BBF-DBB1-E00C5491B0A3}"/>
              </a:ext>
            </a:extLst>
          </p:cNvPr>
          <p:cNvSpPr txBox="1"/>
          <p:nvPr/>
        </p:nvSpPr>
        <p:spPr>
          <a:xfrm>
            <a:off x="329817" y="4717018"/>
            <a:ext cx="493248" cy="369332"/>
          </a:xfrm>
          <a:prstGeom prst="rect">
            <a:avLst/>
          </a:prstGeom>
          <a:solidFill>
            <a:schemeClr val="bg1"/>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BA2C2E71-0133-76D9-3FB0-35669471FF6A}"/>
              </a:ext>
            </a:extLst>
          </p:cNvPr>
          <p:cNvSpPr txBox="1"/>
          <p:nvPr/>
        </p:nvSpPr>
        <p:spPr>
          <a:xfrm>
            <a:off x="304800" y="4791943"/>
            <a:ext cx="4572000" cy="276999"/>
          </a:xfrm>
          <a:prstGeom prst="rect">
            <a:avLst/>
          </a:prstGeom>
          <a:noFill/>
        </p:spPr>
        <p:txBody>
          <a:bodyPr wrap="square">
            <a:spAutoFit/>
          </a:bodyPr>
          <a:lstStyle/>
          <a:p>
            <a:r>
              <a:rPr lang="en-US" sz="1200" b="0" i="0" dirty="0">
                <a:solidFill>
                  <a:srgbClr val="413F3D"/>
                </a:solidFill>
                <a:effectLst/>
                <a:latin typeface="Franklin Gothic Medium" panose="020B0603020102020204" pitchFamily="34" charset="0"/>
              </a:rPr>
              <a:t>Photo Credit: Lina DiGregorio</a:t>
            </a:r>
            <a:endParaRPr lang="en-US" sz="1200" dirty="0">
              <a:latin typeface="Franklin Gothic Medium" panose="020B0603020102020204" pitchFamily="34" charset="0"/>
            </a:endParaRPr>
          </a:p>
        </p:txBody>
      </p:sp>
      <p:pic>
        <p:nvPicPr>
          <p:cNvPr id="1032" name="Picture 8">
            <a:extLst>
              <a:ext uri="{FF2B5EF4-FFF2-40B4-BE49-F238E27FC236}">
                <a16:creationId xmlns:a16="http://schemas.microsoft.com/office/drawing/2014/main" id="{BDF8AD0F-2B2E-1D30-D861-646B69023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407" y="971550"/>
            <a:ext cx="2522193" cy="378504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1B0871B-1EED-DD7A-BA42-86EA1ED63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619" y="989493"/>
            <a:ext cx="2838781" cy="378504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2A403B2-4DB0-5DE3-DA04-A0B67D2525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135"/>
          <a:stretch/>
        </p:blipFill>
        <p:spPr bwMode="auto">
          <a:xfrm>
            <a:off x="6172200" y="209550"/>
            <a:ext cx="2634640" cy="1559887"/>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382B74D7-7C46-BC4B-FA78-D420CB9380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232"/>
          <a:stretch/>
        </p:blipFill>
        <p:spPr bwMode="auto">
          <a:xfrm>
            <a:off x="6172200" y="1944305"/>
            <a:ext cx="2634638" cy="283724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object 8">
            <a:extLst>
              <a:ext uri="{FF2B5EF4-FFF2-40B4-BE49-F238E27FC236}">
                <a16:creationId xmlns:a16="http://schemas.microsoft.com/office/drawing/2014/main" id="{BBA08BEC-B580-C117-A1AD-8162FEB972A8}"/>
              </a:ext>
            </a:extLst>
          </p:cNvPr>
          <p:cNvSpPr txBox="1">
            <a:spLocks noGrp="1"/>
          </p:cNvSpPr>
          <p:nvPr>
            <p:ph type="title"/>
          </p:nvPr>
        </p:nvSpPr>
        <p:spPr>
          <a:xfrm>
            <a:off x="76200" y="285750"/>
            <a:ext cx="5791896" cy="382156"/>
          </a:xfrm>
          <a:prstGeom prst="rect">
            <a:avLst/>
          </a:prstGeom>
        </p:spPr>
        <p:txBody>
          <a:bodyPr vert="horz" wrap="square" lIns="0" tIns="12700" rIns="0" bIns="0" rtlCol="0">
            <a:spAutoFit/>
          </a:bodyPr>
          <a:lstStyle/>
          <a:p>
            <a:pPr marL="12700" algn="ctr">
              <a:lnSpc>
                <a:spcPct val="100000"/>
              </a:lnSpc>
              <a:spcBef>
                <a:spcPts val="100"/>
              </a:spcBef>
            </a:pPr>
            <a:r>
              <a:rPr lang="en-US" spc="204" dirty="0">
                <a:latin typeface="Franklin Gothic Medium" panose="020B0603020102020204" pitchFamily="34" charset="0"/>
                <a:cs typeface="Arial" panose="020B0604020202020204" pitchFamily="34" charset="0"/>
              </a:rPr>
              <a:t>H.J. Andrews Experimental Forest</a:t>
            </a:r>
            <a:endParaRPr spc="295" dirty="0">
              <a:latin typeface="Franklin Gothic Medium" panose="020B0603020102020204" pitchFamily="34" charset="0"/>
              <a:cs typeface="Arial" panose="020B0604020202020204" pitchFamily="34" charset="0"/>
            </a:endParaRPr>
          </a:p>
        </p:txBody>
      </p:sp>
      <p:cxnSp>
        <p:nvCxnSpPr>
          <p:cNvPr id="3" name="Straight Connector 2">
            <a:extLst>
              <a:ext uri="{FF2B5EF4-FFF2-40B4-BE49-F238E27FC236}">
                <a16:creationId xmlns:a16="http://schemas.microsoft.com/office/drawing/2014/main" id="{83F818E6-9E17-A124-6006-91C449FC5B66}"/>
              </a:ext>
            </a:extLst>
          </p:cNvPr>
          <p:cNvCxnSpPr>
            <a:cxnSpLocks/>
          </p:cNvCxnSpPr>
          <p:nvPr/>
        </p:nvCxnSpPr>
        <p:spPr>
          <a:xfrm>
            <a:off x="381000" y="742950"/>
            <a:ext cx="5181600" cy="0"/>
          </a:xfrm>
          <a:prstGeom prst="line">
            <a:avLst/>
          </a:prstGeom>
          <a:ln w="28575">
            <a:solidFill>
              <a:srgbClr val="1A4B90"/>
            </a:solidFill>
          </a:ln>
        </p:spPr>
        <p:style>
          <a:lnRef idx="1">
            <a:schemeClr val="accent1"/>
          </a:lnRef>
          <a:fillRef idx="0">
            <a:schemeClr val="accent1"/>
          </a:fillRef>
          <a:effectRef idx="0">
            <a:schemeClr val="accent1"/>
          </a:effectRef>
          <a:fontRef idx="minor">
            <a:schemeClr val="tx1"/>
          </a:fontRef>
        </p:style>
      </p:cxnSp>
      <p:sp>
        <p:nvSpPr>
          <p:cNvPr id="4" name="object 6">
            <a:extLst>
              <a:ext uri="{FF2B5EF4-FFF2-40B4-BE49-F238E27FC236}">
                <a16:creationId xmlns:a16="http://schemas.microsoft.com/office/drawing/2014/main" id="{76781846-8D4F-A50C-5324-3BAD55C55DA3}"/>
              </a:ext>
            </a:extLst>
          </p:cNvPr>
          <p:cNvSpPr txBox="1"/>
          <p:nvPr/>
        </p:nvSpPr>
        <p:spPr>
          <a:xfrm>
            <a:off x="8797924"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13</a:t>
            </a:r>
            <a:endParaRPr sz="900" dirty="0">
              <a:latin typeface="Franklin Gothic Medium" panose="020B0603020102020204" pitchFamily="34" charset="0"/>
              <a:cs typeface="Calibri"/>
            </a:endParaRPr>
          </a:p>
        </p:txBody>
      </p:sp>
    </p:spTree>
    <p:extLst>
      <p:ext uri="{BB962C8B-B14F-4D97-AF65-F5344CB8AC3E}">
        <p14:creationId xmlns:p14="http://schemas.microsoft.com/office/powerpoint/2010/main" val="2820315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60D53-2957-3EE4-CAF5-EDFA2C18DEE8}"/>
              </a:ext>
            </a:extLst>
          </p:cNvPr>
          <p:cNvPicPr>
            <a:picLocks noChangeAspect="1"/>
          </p:cNvPicPr>
          <p:nvPr/>
        </p:nvPicPr>
        <p:blipFill>
          <a:blip r:embed="rId3"/>
          <a:stretch>
            <a:fillRect/>
          </a:stretch>
        </p:blipFill>
        <p:spPr>
          <a:xfrm>
            <a:off x="664815" y="895350"/>
            <a:ext cx="7772400" cy="3442270"/>
          </a:xfrm>
          <a:prstGeom prst="rect">
            <a:avLst/>
          </a:prstGeom>
        </p:spPr>
      </p:pic>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239398"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14</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5" y="197491"/>
            <a:ext cx="8493820" cy="382156"/>
          </a:xfrm>
          <a:prstGeom prst="rect">
            <a:avLst/>
          </a:prstGeom>
        </p:spPr>
        <p:txBody>
          <a:bodyPr vert="horz" wrap="square" lIns="0" tIns="12700" rIns="0" bIns="0" rtlCol="0">
            <a:spAutoFit/>
          </a:bodyPr>
          <a:lstStyle/>
          <a:p>
            <a:pPr marL="12700">
              <a:lnSpc>
                <a:spcPct val="100000"/>
              </a:lnSpc>
              <a:spcBef>
                <a:spcPts val="100"/>
              </a:spcBef>
            </a:pPr>
            <a:r>
              <a:rPr lang="en-US" spc="204">
                <a:latin typeface="Franklin Gothic Medium" panose="020B0603020102020204" pitchFamily="34" charset="0"/>
                <a:cs typeface="Arial" panose="020B0604020202020204" pitchFamily="34" charset="0"/>
              </a:rPr>
              <a:t>Water Temperature Model Formulation</a:t>
            </a:r>
            <a:endParaRPr spc="295">
              <a:latin typeface="Franklin Gothic Medium" panose="020B06030201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000FE14-0CCD-31AD-4974-1A513C63E2F8}"/>
              </a:ext>
            </a:extLst>
          </p:cNvPr>
          <p:cNvSpPr txBox="1"/>
          <p:nvPr/>
        </p:nvSpPr>
        <p:spPr>
          <a:xfrm>
            <a:off x="5730686" y="2767340"/>
            <a:ext cx="2682145" cy="261610"/>
          </a:xfrm>
          <a:prstGeom prst="rect">
            <a:avLst/>
          </a:prstGeom>
          <a:solidFill>
            <a:schemeClr val="bg1"/>
          </a:solidFill>
        </p:spPr>
        <p:txBody>
          <a:bodyPr wrap="none" rtlCol="0">
            <a:spAutoFit/>
          </a:bodyPr>
          <a:lstStyle/>
          <a:p>
            <a:r>
              <a:rPr lang="en-US" sz="1100" dirty="0">
                <a:latin typeface="Franklin Gothic Medium" panose="020B0603020102020204" pitchFamily="34" charset="0"/>
              </a:rPr>
              <a:t>Inspired by Yearsley, 2009 (DHSVM-RBM)</a:t>
            </a:r>
          </a:p>
        </p:txBody>
      </p:sp>
      <p:sp>
        <p:nvSpPr>
          <p:cNvPr id="4" name="TextBox 3">
            <a:extLst>
              <a:ext uri="{FF2B5EF4-FFF2-40B4-BE49-F238E27FC236}">
                <a16:creationId xmlns:a16="http://schemas.microsoft.com/office/drawing/2014/main" id="{33AF2FC2-1C7E-9581-9DE7-E8A790FA134B}"/>
              </a:ext>
            </a:extLst>
          </p:cNvPr>
          <p:cNvSpPr txBox="1"/>
          <p:nvPr/>
        </p:nvSpPr>
        <p:spPr>
          <a:xfrm>
            <a:off x="876300" y="4400550"/>
            <a:ext cx="7391400" cy="307777"/>
          </a:xfrm>
          <a:prstGeom prst="rect">
            <a:avLst/>
          </a:prstGeom>
          <a:noFill/>
        </p:spPr>
        <p:txBody>
          <a:bodyPr wrap="square" rtlCol="0">
            <a:spAutoFit/>
          </a:bodyPr>
          <a:lstStyle/>
          <a:p>
            <a:pPr algn="ctr"/>
            <a:r>
              <a:rPr lang="en-US" sz="1400" dirty="0">
                <a:latin typeface="Franklin Gothic Medium" panose="020B0603020102020204" pitchFamily="34" charset="0"/>
                <a:cs typeface="Arial" panose="020B0604020202020204" pitchFamily="34" charset="0"/>
              </a:rPr>
              <a:t>Resolution: 1 km model reaches, 60 minute time step (both adaptable)</a:t>
            </a:r>
            <a:endParaRPr lang="en-US" dirty="0">
              <a:solidFill>
                <a:srgbClr val="1A4B90"/>
              </a:solidFill>
              <a:latin typeface="Franklin Gothic Medium" panose="020B06030201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DD15D9A-4F99-66C9-2399-B6683387AA60}"/>
              </a:ext>
            </a:extLst>
          </p:cNvPr>
          <p:cNvSpPr txBox="1"/>
          <p:nvPr/>
        </p:nvSpPr>
        <p:spPr>
          <a:xfrm>
            <a:off x="876300" y="4676914"/>
            <a:ext cx="7391400" cy="307777"/>
          </a:xfrm>
          <a:prstGeom prst="rect">
            <a:avLst/>
          </a:prstGeom>
          <a:noFill/>
        </p:spPr>
        <p:txBody>
          <a:bodyPr wrap="square" rtlCol="0">
            <a:spAutoFit/>
          </a:bodyPr>
          <a:lstStyle/>
          <a:p>
            <a:pPr algn="ctr"/>
            <a:r>
              <a:rPr lang="en-US" sz="1400" dirty="0">
                <a:solidFill>
                  <a:schemeClr val="tx1"/>
                </a:solidFill>
                <a:latin typeface="Franklin Gothic Medium" panose="020B0603020102020204" pitchFamily="34" charset="0"/>
                <a:cs typeface="Arial" panose="020B0604020202020204" pitchFamily="34" charset="0"/>
              </a:rPr>
              <a:t>1 month of data during low-flow conditions: July 2019 </a:t>
            </a:r>
          </a:p>
        </p:txBody>
      </p:sp>
    </p:spTree>
    <p:extLst>
      <p:ext uri="{BB962C8B-B14F-4D97-AF65-F5344CB8AC3E}">
        <p14:creationId xmlns:p14="http://schemas.microsoft.com/office/powerpoint/2010/main" val="1313222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4"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15</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4" y="197491"/>
            <a:ext cx="8518541" cy="382156"/>
          </a:xfrm>
          <a:prstGeom prst="rect">
            <a:avLst/>
          </a:prstGeom>
        </p:spPr>
        <p:txBody>
          <a:bodyPr vert="horz" wrap="square" lIns="0" tIns="12700" rIns="0" bIns="0" rtlCol="0">
            <a:spAutoFit/>
          </a:bodyPr>
          <a:lstStyle/>
          <a:p>
            <a:pPr marL="12700">
              <a:lnSpc>
                <a:spcPct val="100000"/>
              </a:lnSpc>
              <a:spcBef>
                <a:spcPts val="100"/>
              </a:spcBef>
            </a:pPr>
            <a:r>
              <a:rPr lang="en-US" spc="295" dirty="0">
                <a:latin typeface="Franklin Gothic Medium" panose="020B0603020102020204" pitchFamily="34" charset="0"/>
                <a:cs typeface="Arial" panose="020B0604020202020204" pitchFamily="34" charset="0"/>
              </a:rPr>
              <a:t>Translating NWM into Temperature Model Inputs</a:t>
            </a:r>
            <a:endParaRPr spc="295" dirty="0">
              <a:latin typeface="Franklin Gothic Medium" panose="020B0603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12B40E3-E204-2E57-3ED1-0850BB0C3E03}"/>
              </a:ext>
            </a:extLst>
          </p:cNvPr>
          <p:cNvPicPr>
            <a:picLocks noChangeAspect="1"/>
          </p:cNvPicPr>
          <p:nvPr/>
        </p:nvPicPr>
        <p:blipFill>
          <a:blip r:embed="rId3"/>
          <a:stretch>
            <a:fillRect/>
          </a:stretch>
        </p:blipFill>
        <p:spPr>
          <a:xfrm>
            <a:off x="427378" y="1194219"/>
            <a:ext cx="8289245" cy="3053931"/>
          </a:xfrm>
          <a:prstGeom prst="rect">
            <a:avLst/>
          </a:prstGeom>
        </p:spPr>
      </p:pic>
    </p:spTree>
    <p:extLst>
      <p:ext uri="{BB962C8B-B14F-4D97-AF65-F5344CB8AC3E}">
        <p14:creationId xmlns:p14="http://schemas.microsoft.com/office/powerpoint/2010/main" val="3135927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44BD3B5-347E-1D25-FE09-6ED8EDD2DB20}"/>
              </a:ext>
            </a:extLst>
          </p:cNvPr>
          <p:cNvGrpSpPr/>
          <p:nvPr/>
        </p:nvGrpSpPr>
        <p:grpSpPr>
          <a:xfrm>
            <a:off x="5316874" y="1731352"/>
            <a:ext cx="3481050" cy="1817728"/>
            <a:chOff x="5257798" y="1645237"/>
            <a:chExt cx="3481050" cy="1817728"/>
          </a:xfrm>
        </p:grpSpPr>
        <p:sp>
          <p:nvSpPr>
            <p:cNvPr id="11" name="Rounded Rectangle 10">
              <a:extLst>
                <a:ext uri="{FF2B5EF4-FFF2-40B4-BE49-F238E27FC236}">
                  <a16:creationId xmlns:a16="http://schemas.microsoft.com/office/drawing/2014/main" id="{5C5BD510-572E-DEB7-DE1F-8CB7B1FFADE2}"/>
                </a:ext>
              </a:extLst>
            </p:cNvPr>
            <p:cNvSpPr/>
            <p:nvPr/>
          </p:nvSpPr>
          <p:spPr>
            <a:xfrm>
              <a:off x="5257799" y="1645237"/>
              <a:ext cx="3481049" cy="1817728"/>
            </a:xfrm>
            <a:prstGeom prst="roundRect">
              <a:avLst/>
            </a:prstGeom>
            <a:solidFill>
              <a:srgbClr val="D9D9D9">
                <a:alpha val="50196"/>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A8708080-751E-8B2B-6444-1381E64827B8}"/>
                </a:ext>
              </a:extLst>
            </p:cNvPr>
            <p:cNvSpPr txBox="1"/>
            <p:nvPr/>
          </p:nvSpPr>
          <p:spPr>
            <a:xfrm>
              <a:off x="5257798" y="1769271"/>
              <a:ext cx="3481050" cy="1569660"/>
            </a:xfrm>
            <a:prstGeom prst="rect">
              <a:avLst/>
            </a:prstGeom>
            <a:noFill/>
          </p:spPr>
          <p:txBody>
            <a:bodyPr wrap="square" rtlCol="0">
              <a:spAutoFit/>
            </a:bodyPr>
            <a:lstStyle/>
            <a:p>
              <a:pPr algn="ctr"/>
              <a:r>
                <a:rPr lang="en-US" sz="2400" b="1" dirty="0">
                  <a:latin typeface="Franklin Gothic Medium" panose="020B0603020102020204" pitchFamily="34" charset="0"/>
                  <a:cs typeface="Arial" panose="020B0604020202020204" pitchFamily="34" charset="0"/>
                </a:rPr>
                <a:t>We needed to </a:t>
              </a:r>
            </a:p>
            <a:p>
              <a:pPr algn="ctr"/>
              <a:r>
                <a:rPr lang="en-US" sz="2400" b="1" dirty="0">
                  <a:latin typeface="Franklin Gothic Medium" panose="020B0603020102020204" pitchFamily="34" charset="0"/>
                  <a:cs typeface="Arial" panose="020B0604020202020204" pitchFamily="34" charset="0"/>
                </a:rPr>
                <a:t>develop strategies to tune or estimate each of these processes.</a:t>
              </a:r>
              <a:endParaRPr lang="en-US" sz="3200" dirty="0">
                <a:latin typeface="Franklin Gothic Medium" panose="020B0603020102020204" pitchFamily="34" charset="0"/>
                <a:cs typeface="Arial" panose="020B0604020202020204" pitchFamily="34" charset="0"/>
              </a:endParaRPr>
            </a:p>
          </p:txBody>
        </p:sp>
      </p:grpSp>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4"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16</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297145" y="254815"/>
            <a:ext cx="8013700"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Variables Unconstrained by the NWM</a:t>
            </a:r>
            <a:endParaRPr spc="295" dirty="0">
              <a:latin typeface="Franklin Gothic Medium" panose="020B06030201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00703F12-98EB-3FFF-1D74-5036E60E0C3E}"/>
              </a:ext>
            </a:extLst>
          </p:cNvPr>
          <p:cNvGrpSpPr/>
          <p:nvPr/>
        </p:nvGrpSpPr>
        <p:grpSpPr>
          <a:xfrm>
            <a:off x="-457200" y="1150716"/>
            <a:ext cx="6148050" cy="562675"/>
            <a:chOff x="-457200" y="1150716"/>
            <a:chExt cx="6148050" cy="562675"/>
          </a:xfrm>
        </p:grpSpPr>
        <p:sp>
          <p:nvSpPr>
            <p:cNvPr id="12" name="Rounded Rectangle 11">
              <a:extLst>
                <a:ext uri="{FF2B5EF4-FFF2-40B4-BE49-F238E27FC236}">
                  <a16:creationId xmlns:a16="http://schemas.microsoft.com/office/drawing/2014/main" id="{6C2670DE-0C75-32CA-BBFE-3E014AB532CF}"/>
                </a:ext>
              </a:extLst>
            </p:cNvPr>
            <p:cNvSpPr/>
            <p:nvPr/>
          </p:nvSpPr>
          <p:spPr>
            <a:xfrm>
              <a:off x="1246314" y="1150716"/>
              <a:ext cx="2741023" cy="562675"/>
            </a:xfrm>
            <a:prstGeom prst="roundRect">
              <a:avLst/>
            </a:prstGeom>
            <a:solidFill>
              <a:srgbClr val="1A4B9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98A704D-D2B1-41C3-A96E-5586168BB441}"/>
                </a:ext>
              </a:extLst>
            </p:cNvPr>
            <p:cNvSpPr txBox="1"/>
            <p:nvPr/>
          </p:nvSpPr>
          <p:spPr>
            <a:xfrm>
              <a:off x="-457200" y="1201221"/>
              <a:ext cx="6148050" cy="461665"/>
            </a:xfrm>
            <a:prstGeom prst="rect">
              <a:avLst/>
            </a:prstGeom>
            <a:noFill/>
          </p:spPr>
          <p:txBody>
            <a:bodyPr wrap="square" rtlCol="0">
              <a:spAutoFit/>
            </a:bodyPr>
            <a:lstStyle/>
            <a:p>
              <a:pPr algn="ctr"/>
              <a:r>
                <a:rPr lang="en-US" sz="2400" b="1" dirty="0">
                  <a:latin typeface="Franklin Gothic Medium" panose="020B0603020102020204" pitchFamily="34" charset="0"/>
                  <a:cs typeface="Arial" panose="020B0604020202020204" pitchFamily="34" charset="0"/>
                </a:rPr>
                <a:t>Riparian Shading</a:t>
              </a:r>
              <a:endParaRPr lang="en-US" sz="3200" dirty="0">
                <a:latin typeface="Franklin Gothic Medium" panose="020B06030201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0F4551E2-861E-75E2-1C32-A77625246FFF}"/>
              </a:ext>
            </a:extLst>
          </p:cNvPr>
          <p:cNvGrpSpPr/>
          <p:nvPr/>
        </p:nvGrpSpPr>
        <p:grpSpPr>
          <a:xfrm>
            <a:off x="-354975" y="3809154"/>
            <a:ext cx="6148050" cy="562675"/>
            <a:chOff x="-354975" y="3809154"/>
            <a:chExt cx="6148050" cy="562675"/>
          </a:xfrm>
        </p:grpSpPr>
        <p:sp>
          <p:nvSpPr>
            <p:cNvPr id="17" name="Rounded Rectangle 16">
              <a:extLst>
                <a:ext uri="{FF2B5EF4-FFF2-40B4-BE49-F238E27FC236}">
                  <a16:creationId xmlns:a16="http://schemas.microsoft.com/office/drawing/2014/main" id="{FD6DE103-74D3-ECC0-D722-2903DA5F49DF}"/>
                </a:ext>
              </a:extLst>
            </p:cNvPr>
            <p:cNvSpPr/>
            <p:nvPr/>
          </p:nvSpPr>
          <p:spPr>
            <a:xfrm>
              <a:off x="693713" y="3809154"/>
              <a:ext cx="4050675" cy="562675"/>
            </a:xfrm>
            <a:prstGeom prst="roundRect">
              <a:avLst/>
            </a:prstGeom>
            <a:solidFill>
              <a:srgbClr val="1A4B9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225A10A-5DCB-D17C-6D6D-98782618F9C6}"/>
                </a:ext>
              </a:extLst>
            </p:cNvPr>
            <p:cNvSpPr txBox="1"/>
            <p:nvPr/>
          </p:nvSpPr>
          <p:spPr>
            <a:xfrm>
              <a:off x="-354975" y="3859659"/>
              <a:ext cx="6148050" cy="461665"/>
            </a:xfrm>
            <a:prstGeom prst="rect">
              <a:avLst/>
            </a:prstGeom>
            <a:noFill/>
          </p:spPr>
          <p:txBody>
            <a:bodyPr wrap="square" rtlCol="0">
              <a:spAutoFit/>
            </a:bodyPr>
            <a:lstStyle/>
            <a:p>
              <a:pPr algn="ctr"/>
              <a:r>
                <a:rPr lang="en-US" sz="2400" b="1" dirty="0">
                  <a:solidFill>
                    <a:schemeClr val="bg1">
                      <a:lumMod val="65000"/>
                    </a:schemeClr>
                  </a:solidFill>
                  <a:latin typeface="Franklin Gothic Medium" panose="020B0603020102020204" pitchFamily="34" charset="0"/>
                  <a:cs typeface="Arial" panose="020B0604020202020204" pitchFamily="34" charset="0"/>
                </a:rPr>
                <a:t>Surface Runoff Temperatures</a:t>
              </a:r>
              <a:endParaRPr lang="en-US" sz="3200" dirty="0">
                <a:solidFill>
                  <a:schemeClr val="bg1">
                    <a:lumMod val="65000"/>
                  </a:schemeClr>
                </a:solidFill>
                <a:latin typeface="Franklin Gothic Medium" panose="020B06030201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FBF1107A-0D47-7C42-C04E-78C16EE722BF}"/>
              </a:ext>
            </a:extLst>
          </p:cNvPr>
          <p:cNvGrpSpPr/>
          <p:nvPr/>
        </p:nvGrpSpPr>
        <p:grpSpPr>
          <a:xfrm>
            <a:off x="-457200" y="2036862"/>
            <a:ext cx="6148050" cy="562675"/>
            <a:chOff x="-457200" y="2008858"/>
            <a:chExt cx="6148050" cy="562675"/>
          </a:xfrm>
        </p:grpSpPr>
        <p:sp>
          <p:nvSpPr>
            <p:cNvPr id="5" name="TextBox 4">
              <a:extLst>
                <a:ext uri="{FF2B5EF4-FFF2-40B4-BE49-F238E27FC236}">
                  <a16:creationId xmlns:a16="http://schemas.microsoft.com/office/drawing/2014/main" id="{F3F4D368-A49C-3166-7CBF-C8BB6DF47188}"/>
                </a:ext>
              </a:extLst>
            </p:cNvPr>
            <p:cNvSpPr txBox="1"/>
            <p:nvPr/>
          </p:nvSpPr>
          <p:spPr>
            <a:xfrm>
              <a:off x="-457200" y="2059363"/>
              <a:ext cx="6148050" cy="461665"/>
            </a:xfrm>
            <a:prstGeom prst="rect">
              <a:avLst/>
            </a:prstGeom>
            <a:noFill/>
          </p:spPr>
          <p:txBody>
            <a:bodyPr wrap="square" rtlCol="0">
              <a:spAutoFit/>
            </a:bodyPr>
            <a:lstStyle/>
            <a:p>
              <a:pPr algn="ctr"/>
              <a:r>
                <a:rPr lang="en-US" sz="2400" b="1" dirty="0">
                  <a:latin typeface="Franklin Gothic Medium" panose="020B0603020102020204" pitchFamily="34" charset="0"/>
                  <a:cs typeface="Arial" panose="020B0604020202020204" pitchFamily="34" charset="0"/>
                </a:rPr>
                <a:t>Groundwater Temperatures</a:t>
              </a:r>
              <a:endParaRPr lang="en-US" sz="3200" dirty="0">
                <a:latin typeface="Franklin Gothic Medium" panose="020B0603020102020204" pitchFamily="34" charset="0"/>
                <a:cs typeface="Arial" panose="020B0604020202020204" pitchFamily="34" charset="0"/>
              </a:endParaRPr>
            </a:p>
          </p:txBody>
        </p:sp>
        <p:sp>
          <p:nvSpPr>
            <p:cNvPr id="14" name="Rounded Rectangle 13">
              <a:extLst>
                <a:ext uri="{FF2B5EF4-FFF2-40B4-BE49-F238E27FC236}">
                  <a16:creationId xmlns:a16="http://schemas.microsoft.com/office/drawing/2014/main" id="{F0AF6008-FF62-0493-CD28-77FF2A5B3F8D}"/>
                </a:ext>
              </a:extLst>
            </p:cNvPr>
            <p:cNvSpPr/>
            <p:nvPr/>
          </p:nvSpPr>
          <p:spPr>
            <a:xfrm>
              <a:off x="673725" y="2008858"/>
              <a:ext cx="3886200" cy="562675"/>
            </a:xfrm>
            <a:prstGeom prst="roundRect">
              <a:avLst/>
            </a:prstGeom>
            <a:solidFill>
              <a:srgbClr val="1A4B9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7D6215B-1CFD-2A82-1CA3-EF6A1950FB1E}"/>
              </a:ext>
            </a:extLst>
          </p:cNvPr>
          <p:cNvGrpSpPr/>
          <p:nvPr/>
        </p:nvGrpSpPr>
        <p:grpSpPr>
          <a:xfrm>
            <a:off x="-446314" y="2923008"/>
            <a:ext cx="6148050" cy="562675"/>
            <a:chOff x="-446314" y="2935154"/>
            <a:chExt cx="6148050" cy="562675"/>
          </a:xfrm>
        </p:grpSpPr>
        <p:sp>
          <p:nvSpPr>
            <p:cNvPr id="9" name="TextBox 8">
              <a:extLst>
                <a:ext uri="{FF2B5EF4-FFF2-40B4-BE49-F238E27FC236}">
                  <a16:creationId xmlns:a16="http://schemas.microsoft.com/office/drawing/2014/main" id="{36ACB740-9F0A-11F1-A48A-3E7800B0D2DF}"/>
                </a:ext>
              </a:extLst>
            </p:cNvPr>
            <p:cNvSpPr txBox="1"/>
            <p:nvPr/>
          </p:nvSpPr>
          <p:spPr>
            <a:xfrm>
              <a:off x="-446314" y="2985659"/>
              <a:ext cx="6148050" cy="461665"/>
            </a:xfrm>
            <a:prstGeom prst="rect">
              <a:avLst/>
            </a:prstGeom>
            <a:noFill/>
          </p:spPr>
          <p:txBody>
            <a:bodyPr wrap="square" rtlCol="0">
              <a:spAutoFit/>
            </a:bodyPr>
            <a:lstStyle/>
            <a:p>
              <a:pPr algn="ctr"/>
              <a:r>
                <a:rPr lang="en-US" sz="2400" b="1" dirty="0">
                  <a:latin typeface="Franklin Gothic Medium" panose="020B0603020102020204" pitchFamily="34" charset="0"/>
                  <a:cs typeface="Arial" panose="020B0604020202020204" pitchFamily="34" charset="0"/>
                </a:rPr>
                <a:t>Hyporheic Exchange</a:t>
              </a:r>
              <a:endParaRPr lang="en-US" sz="3200" dirty="0">
                <a:latin typeface="Franklin Gothic Medium" panose="020B0603020102020204" pitchFamily="34" charset="0"/>
                <a:cs typeface="Arial" panose="020B0604020202020204" pitchFamily="34" charset="0"/>
              </a:endParaRPr>
            </a:p>
          </p:txBody>
        </p:sp>
        <p:sp>
          <p:nvSpPr>
            <p:cNvPr id="15" name="Rounded Rectangle 14">
              <a:extLst>
                <a:ext uri="{FF2B5EF4-FFF2-40B4-BE49-F238E27FC236}">
                  <a16:creationId xmlns:a16="http://schemas.microsoft.com/office/drawing/2014/main" id="{C925D0F7-1574-0C8B-7E60-D8634BC01CB7}"/>
                </a:ext>
              </a:extLst>
            </p:cNvPr>
            <p:cNvSpPr/>
            <p:nvPr/>
          </p:nvSpPr>
          <p:spPr>
            <a:xfrm>
              <a:off x="1218012" y="2935154"/>
              <a:ext cx="2819398" cy="562675"/>
            </a:xfrm>
            <a:prstGeom prst="roundRect">
              <a:avLst/>
            </a:prstGeom>
            <a:solidFill>
              <a:srgbClr val="1A4B9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5629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17</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Deriving Riparian Cover from Gridded Datasets</a:t>
            </a:r>
            <a:endParaRPr spc="295" dirty="0">
              <a:latin typeface="Franklin Gothic Medium" panose="020B06030201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3099DA65-5DA7-E0F5-0B44-E60B41B2C1CB}"/>
              </a:ext>
            </a:extLst>
          </p:cNvPr>
          <p:cNvSpPr txBox="1"/>
          <p:nvPr/>
        </p:nvSpPr>
        <p:spPr>
          <a:xfrm>
            <a:off x="321354" y="1128292"/>
            <a:ext cx="2433679" cy="646331"/>
          </a:xfrm>
          <a:prstGeom prst="rect">
            <a:avLst/>
          </a:prstGeom>
          <a:noFill/>
        </p:spPr>
        <p:txBody>
          <a:bodyPr wrap="none" rtlCol="0">
            <a:spAutoFit/>
          </a:bodyPr>
          <a:lstStyle/>
          <a:p>
            <a:pPr algn="ctr"/>
            <a:r>
              <a:rPr lang="en-US" b="1" dirty="0">
                <a:latin typeface="Franklin Gothic Medium" panose="020B0603020102020204" pitchFamily="34" charset="0"/>
                <a:cs typeface="Arial" panose="020B0604020202020204" pitchFamily="34" charset="0"/>
              </a:rPr>
              <a:t>USFS LANDFIRE </a:t>
            </a:r>
          </a:p>
          <a:p>
            <a:pPr algn="ctr"/>
            <a:r>
              <a:rPr lang="en-US" b="1" dirty="0">
                <a:latin typeface="Franklin Gothic Medium" panose="020B0603020102020204" pitchFamily="34" charset="0"/>
                <a:cs typeface="Arial" panose="020B0604020202020204" pitchFamily="34" charset="0"/>
              </a:rPr>
              <a:t>30-m Canopy Products</a:t>
            </a:r>
          </a:p>
        </p:txBody>
      </p:sp>
      <p:sp>
        <p:nvSpPr>
          <p:cNvPr id="50" name="TextBox 49">
            <a:extLst>
              <a:ext uri="{FF2B5EF4-FFF2-40B4-BE49-F238E27FC236}">
                <a16:creationId xmlns:a16="http://schemas.microsoft.com/office/drawing/2014/main" id="{1C8B4AA3-ADFD-53C9-8899-C9735F907AE5}"/>
              </a:ext>
            </a:extLst>
          </p:cNvPr>
          <p:cNvSpPr txBox="1"/>
          <p:nvPr/>
        </p:nvSpPr>
        <p:spPr>
          <a:xfrm>
            <a:off x="6569200" y="1051310"/>
            <a:ext cx="1888659" cy="646331"/>
          </a:xfrm>
          <a:prstGeom prst="rect">
            <a:avLst/>
          </a:prstGeom>
          <a:noFill/>
        </p:spPr>
        <p:txBody>
          <a:bodyPr wrap="none" rtlCol="0">
            <a:spAutoFit/>
          </a:bodyPr>
          <a:lstStyle/>
          <a:p>
            <a:pPr algn="ctr"/>
            <a:r>
              <a:rPr lang="en-US" b="1" dirty="0">
                <a:latin typeface="Franklin Gothic Medium" panose="020B0603020102020204" pitchFamily="34" charset="0"/>
                <a:cs typeface="Arial" panose="020B0604020202020204" pitchFamily="34" charset="0"/>
              </a:rPr>
              <a:t>Reach-specific</a:t>
            </a:r>
          </a:p>
          <a:p>
            <a:pPr algn="ctr"/>
            <a:r>
              <a:rPr lang="en-US" b="1" dirty="0">
                <a:latin typeface="Franklin Gothic Medium" panose="020B0603020102020204" pitchFamily="34" charset="0"/>
                <a:cs typeface="Arial" panose="020B0604020202020204" pitchFamily="34" charset="0"/>
              </a:rPr>
              <a:t>Riparian Shading</a:t>
            </a:r>
          </a:p>
        </p:txBody>
      </p:sp>
      <p:sp>
        <p:nvSpPr>
          <p:cNvPr id="19" name="TextBox 18">
            <a:extLst>
              <a:ext uri="{FF2B5EF4-FFF2-40B4-BE49-F238E27FC236}">
                <a16:creationId xmlns:a16="http://schemas.microsoft.com/office/drawing/2014/main" id="{AFB70C3D-7DDE-E603-0EC1-F0437287949D}"/>
              </a:ext>
            </a:extLst>
          </p:cNvPr>
          <p:cNvSpPr txBox="1"/>
          <p:nvPr/>
        </p:nvSpPr>
        <p:spPr>
          <a:xfrm>
            <a:off x="3323269" y="1090703"/>
            <a:ext cx="2706189" cy="646331"/>
          </a:xfrm>
          <a:prstGeom prst="rect">
            <a:avLst/>
          </a:prstGeom>
          <a:noFill/>
        </p:spPr>
        <p:txBody>
          <a:bodyPr wrap="none" rtlCol="0">
            <a:spAutoFit/>
          </a:bodyPr>
          <a:lstStyle/>
          <a:p>
            <a:pPr algn="ctr"/>
            <a:r>
              <a:rPr lang="en-US" b="1" dirty="0">
                <a:latin typeface="Franklin Gothic Medium" panose="020B0603020102020204" pitchFamily="34" charset="0"/>
                <a:cs typeface="Arial" panose="020B0604020202020204" pitchFamily="34" charset="0"/>
              </a:rPr>
              <a:t>Vegetation-Shading Index</a:t>
            </a:r>
          </a:p>
          <a:p>
            <a:pPr algn="ctr"/>
            <a:r>
              <a:rPr lang="en-US" b="1" dirty="0" err="1">
                <a:latin typeface="Franklin Gothic Medium" panose="020B0603020102020204" pitchFamily="34" charset="0"/>
                <a:cs typeface="Arial" panose="020B0604020202020204" pitchFamily="34" charset="0"/>
              </a:rPr>
              <a:t>Kalny</a:t>
            </a:r>
            <a:r>
              <a:rPr lang="en-US" b="1" dirty="0">
                <a:latin typeface="Franklin Gothic Medium" panose="020B0603020102020204" pitchFamily="34" charset="0"/>
                <a:cs typeface="Arial" panose="020B0604020202020204" pitchFamily="34" charset="0"/>
              </a:rPr>
              <a:t> et al. (2017)</a:t>
            </a:r>
          </a:p>
        </p:txBody>
      </p:sp>
      <p:pic>
        <p:nvPicPr>
          <p:cNvPr id="20" name="Picture 19">
            <a:extLst>
              <a:ext uri="{FF2B5EF4-FFF2-40B4-BE49-F238E27FC236}">
                <a16:creationId xmlns:a16="http://schemas.microsoft.com/office/drawing/2014/main" id="{AABB523D-8FA3-769E-0527-2ABCF94A1E71}"/>
              </a:ext>
            </a:extLst>
          </p:cNvPr>
          <p:cNvPicPr>
            <a:picLocks noChangeAspect="1"/>
          </p:cNvPicPr>
          <p:nvPr/>
        </p:nvPicPr>
        <p:blipFill>
          <a:blip r:embed="rId3"/>
          <a:stretch>
            <a:fillRect/>
          </a:stretch>
        </p:blipFill>
        <p:spPr>
          <a:xfrm>
            <a:off x="679441" y="1892516"/>
            <a:ext cx="1727466" cy="782249"/>
          </a:xfrm>
          <a:prstGeom prst="rect">
            <a:avLst/>
          </a:prstGeom>
        </p:spPr>
      </p:pic>
      <p:grpSp>
        <p:nvGrpSpPr>
          <p:cNvPr id="24" name="Group 23">
            <a:extLst>
              <a:ext uri="{FF2B5EF4-FFF2-40B4-BE49-F238E27FC236}">
                <a16:creationId xmlns:a16="http://schemas.microsoft.com/office/drawing/2014/main" id="{9397AE0E-3AD4-C834-2E3C-3CA991B5D513}"/>
              </a:ext>
            </a:extLst>
          </p:cNvPr>
          <p:cNvGrpSpPr/>
          <p:nvPr/>
        </p:nvGrpSpPr>
        <p:grpSpPr>
          <a:xfrm>
            <a:off x="228600" y="3119140"/>
            <a:ext cx="2629148" cy="918928"/>
            <a:chOff x="538121" y="3119140"/>
            <a:chExt cx="2629148" cy="918928"/>
          </a:xfrm>
        </p:grpSpPr>
        <p:sp>
          <p:nvSpPr>
            <p:cNvPr id="22" name="Rounded Rectangle 21">
              <a:extLst>
                <a:ext uri="{FF2B5EF4-FFF2-40B4-BE49-F238E27FC236}">
                  <a16:creationId xmlns:a16="http://schemas.microsoft.com/office/drawing/2014/main" id="{6A6D4286-2FCC-8F5E-5F58-7F33ED935A49}"/>
                </a:ext>
              </a:extLst>
            </p:cNvPr>
            <p:cNvSpPr/>
            <p:nvPr/>
          </p:nvSpPr>
          <p:spPr>
            <a:xfrm>
              <a:off x="538121" y="3123668"/>
              <a:ext cx="1214479"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Franklin Gothic Medium" panose="020B0603020102020204" pitchFamily="34" charset="0"/>
                </a:rPr>
                <a:t>Vegetation Height</a:t>
              </a:r>
            </a:p>
          </p:txBody>
        </p:sp>
        <p:sp>
          <p:nvSpPr>
            <p:cNvPr id="23" name="Rounded Rectangle 22">
              <a:extLst>
                <a:ext uri="{FF2B5EF4-FFF2-40B4-BE49-F238E27FC236}">
                  <a16:creationId xmlns:a16="http://schemas.microsoft.com/office/drawing/2014/main" id="{2499140D-1E1B-6A18-CA2B-F6DDE58BE5F2}"/>
                </a:ext>
              </a:extLst>
            </p:cNvPr>
            <p:cNvSpPr/>
            <p:nvPr/>
          </p:nvSpPr>
          <p:spPr>
            <a:xfrm>
              <a:off x="1952790" y="3119140"/>
              <a:ext cx="1214479"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Franklin Gothic Medium" panose="020B0603020102020204" pitchFamily="34" charset="0"/>
                </a:rPr>
                <a:t>Canopy Cover</a:t>
              </a:r>
            </a:p>
          </p:txBody>
        </p:sp>
      </p:grpSp>
      <p:cxnSp>
        <p:nvCxnSpPr>
          <p:cNvPr id="30" name="Straight Arrow Connector 29">
            <a:extLst>
              <a:ext uri="{FF2B5EF4-FFF2-40B4-BE49-F238E27FC236}">
                <a16:creationId xmlns:a16="http://schemas.microsoft.com/office/drawing/2014/main" id="{AB7F4FCC-C79C-FA84-0130-3445D697732C}"/>
              </a:ext>
            </a:extLst>
          </p:cNvPr>
          <p:cNvCxnSpPr>
            <a:cxnSpLocks/>
            <a:stCxn id="20" idx="2"/>
          </p:cNvCxnSpPr>
          <p:nvPr/>
        </p:nvCxnSpPr>
        <p:spPr>
          <a:xfrm flipH="1">
            <a:off x="1010530" y="2674765"/>
            <a:ext cx="532644" cy="4443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D7B73D3-19FF-AA01-0279-DD6F28D47B38}"/>
              </a:ext>
            </a:extLst>
          </p:cNvPr>
          <p:cNvCxnSpPr>
            <a:cxnSpLocks/>
            <a:stCxn id="20" idx="2"/>
          </p:cNvCxnSpPr>
          <p:nvPr/>
        </p:nvCxnSpPr>
        <p:spPr>
          <a:xfrm>
            <a:off x="1543174" y="2674765"/>
            <a:ext cx="507671" cy="4443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7" name="Picture 36">
            <a:extLst>
              <a:ext uri="{FF2B5EF4-FFF2-40B4-BE49-F238E27FC236}">
                <a16:creationId xmlns:a16="http://schemas.microsoft.com/office/drawing/2014/main" id="{99CA6AB9-49BF-AC50-9F2A-A31F415EE3F5}"/>
              </a:ext>
            </a:extLst>
          </p:cNvPr>
          <p:cNvPicPr>
            <a:picLocks noChangeAspect="1"/>
          </p:cNvPicPr>
          <p:nvPr/>
        </p:nvPicPr>
        <p:blipFill>
          <a:blip r:embed="rId4"/>
          <a:stretch>
            <a:fillRect/>
          </a:stretch>
        </p:blipFill>
        <p:spPr>
          <a:xfrm>
            <a:off x="3323269" y="1866582"/>
            <a:ext cx="2706189" cy="808183"/>
          </a:xfrm>
          <a:prstGeom prst="rect">
            <a:avLst/>
          </a:prstGeom>
        </p:spPr>
      </p:pic>
      <p:sp>
        <p:nvSpPr>
          <p:cNvPr id="38" name="TextBox 37">
            <a:extLst>
              <a:ext uri="{FF2B5EF4-FFF2-40B4-BE49-F238E27FC236}">
                <a16:creationId xmlns:a16="http://schemas.microsoft.com/office/drawing/2014/main" id="{9170DDF7-20A3-68EB-52D2-4AE0E346791D}"/>
              </a:ext>
            </a:extLst>
          </p:cNvPr>
          <p:cNvSpPr txBox="1"/>
          <p:nvPr/>
        </p:nvSpPr>
        <p:spPr>
          <a:xfrm>
            <a:off x="3462568" y="3508690"/>
            <a:ext cx="2427590" cy="954107"/>
          </a:xfrm>
          <a:prstGeom prst="rect">
            <a:avLst/>
          </a:prstGeom>
          <a:noFill/>
        </p:spPr>
        <p:txBody>
          <a:bodyPr wrap="square" rtlCol="0">
            <a:spAutoFit/>
          </a:bodyPr>
          <a:lstStyle/>
          <a:p>
            <a:pPr algn="ctr"/>
            <a:r>
              <a:rPr lang="en-US" sz="1400" b="1" dirty="0">
                <a:latin typeface="Franklin Gothic Medium" panose="020B0603020102020204" pitchFamily="34" charset="0"/>
                <a:cs typeface="Arial" panose="020B0604020202020204" pitchFamily="34" charset="0"/>
              </a:rPr>
              <a:t>Accounts for vegetation height, buffer width, stream width, canopy cover, sun angle, and stream aspect </a:t>
            </a:r>
          </a:p>
        </p:txBody>
      </p:sp>
      <p:pic>
        <p:nvPicPr>
          <p:cNvPr id="39" name="Picture 38">
            <a:extLst>
              <a:ext uri="{FF2B5EF4-FFF2-40B4-BE49-F238E27FC236}">
                <a16:creationId xmlns:a16="http://schemas.microsoft.com/office/drawing/2014/main" id="{377E5095-4DBD-A148-43F8-B446ECC9AB0E}"/>
              </a:ext>
            </a:extLst>
          </p:cNvPr>
          <p:cNvPicPr>
            <a:picLocks noChangeAspect="1"/>
          </p:cNvPicPr>
          <p:nvPr/>
        </p:nvPicPr>
        <p:blipFill>
          <a:blip r:embed="rId5"/>
          <a:stretch>
            <a:fillRect/>
          </a:stretch>
        </p:blipFill>
        <p:spPr>
          <a:xfrm>
            <a:off x="3256727" y="2598284"/>
            <a:ext cx="2839273" cy="808183"/>
          </a:xfrm>
          <a:prstGeom prst="rect">
            <a:avLst/>
          </a:prstGeom>
        </p:spPr>
      </p:pic>
      <p:pic>
        <p:nvPicPr>
          <p:cNvPr id="47" name="Picture 46">
            <a:extLst>
              <a:ext uri="{FF2B5EF4-FFF2-40B4-BE49-F238E27FC236}">
                <a16:creationId xmlns:a16="http://schemas.microsoft.com/office/drawing/2014/main" id="{C6FF9729-476F-810B-949E-CB72C1FB6E2A}"/>
              </a:ext>
            </a:extLst>
          </p:cNvPr>
          <p:cNvPicPr>
            <a:picLocks noChangeAspect="1"/>
          </p:cNvPicPr>
          <p:nvPr/>
        </p:nvPicPr>
        <p:blipFill>
          <a:blip r:embed="rId6"/>
          <a:stretch>
            <a:fillRect/>
          </a:stretch>
        </p:blipFill>
        <p:spPr>
          <a:xfrm>
            <a:off x="6494978" y="3264430"/>
            <a:ext cx="2096138" cy="1251607"/>
          </a:xfrm>
          <a:prstGeom prst="rect">
            <a:avLst/>
          </a:prstGeom>
        </p:spPr>
      </p:pic>
      <p:pic>
        <p:nvPicPr>
          <p:cNvPr id="51" name="Picture 50">
            <a:extLst>
              <a:ext uri="{FF2B5EF4-FFF2-40B4-BE49-F238E27FC236}">
                <a16:creationId xmlns:a16="http://schemas.microsoft.com/office/drawing/2014/main" id="{ED63EA1D-7B0D-37D6-4AC9-C608ECBC34F1}"/>
              </a:ext>
            </a:extLst>
          </p:cNvPr>
          <p:cNvPicPr>
            <a:picLocks noChangeAspect="1"/>
          </p:cNvPicPr>
          <p:nvPr/>
        </p:nvPicPr>
        <p:blipFill>
          <a:blip r:embed="rId7"/>
          <a:stretch>
            <a:fillRect/>
          </a:stretch>
        </p:blipFill>
        <p:spPr>
          <a:xfrm>
            <a:off x="6692692" y="1845472"/>
            <a:ext cx="1816268" cy="1335878"/>
          </a:xfrm>
          <a:prstGeom prst="rect">
            <a:avLst/>
          </a:prstGeom>
        </p:spPr>
      </p:pic>
      <p:cxnSp>
        <p:nvCxnSpPr>
          <p:cNvPr id="4" name="Straight Connector 3">
            <a:extLst>
              <a:ext uri="{FF2B5EF4-FFF2-40B4-BE49-F238E27FC236}">
                <a16:creationId xmlns:a16="http://schemas.microsoft.com/office/drawing/2014/main" id="{303E213B-42B6-BF0B-5B79-5FAFF40D80C6}"/>
              </a:ext>
            </a:extLst>
          </p:cNvPr>
          <p:cNvCxnSpPr>
            <a:cxnSpLocks/>
          </p:cNvCxnSpPr>
          <p:nvPr/>
        </p:nvCxnSpPr>
        <p:spPr>
          <a:xfrm>
            <a:off x="3124200" y="975856"/>
            <a:ext cx="0" cy="3859253"/>
          </a:xfrm>
          <a:prstGeom prst="line">
            <a:avLst/>
          </a:prstGeom>
          <a:ln w="28575">
            <a:solidFill>
              <a:srgbClr val="1A4B9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65F91C4-7777-C7F0-F43C-8F44EC3B4B87}"/>
              </a:ext>
            </a:extLst>
          </p:cNvPr>
          <p:cNvCxnSpPr>
            <a:cxnSpLocks/>
          </p:cNvCxnSpPr>
          <p:nvPr/>
        </p:nvCxnSpPr>
        <p:spPr>
          <a:xfrm>
            <a:off x="6248400" y="975856"/>
            <a:ext cx="0" cy="3859253"/>
          </a:xfrm>
          <a:prstGeom prst="line">
            <a:avLst/>
          </a:prstGeom>
          <a:ln w="28575">
            <a:solidFill>
              <a:srgbClr val="1A4B9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80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18</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What is the Temperature of Groundwater?</a:t>
            </a:r>
            <a:endParaRPr spc="295" dirty="0">
              <a:latin typeface="Franklin Gothic Medium" panose="020B06030201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60E9CC3-B6D6-05E8-1D2B-31D9755DDC22}"/>
              </a:ext>
            </a:extLst>
          </p:cNvPr>
          <p:cNvPicPr>
            <a:picLocks noChangeAspect="1"/>
          </p:cNvPicPr>
          <p:nvPr/>
        </p:nvPicPr>
        <p:blipFill>
          <a:blip r:embed="rId3"/>
          <a:stretch>
            <a:fillRect/>
          </a:stretch>
        </p:blipFill>
        <p:spPr>
          <a:xfrm>
            <a:off x="1079633" y="1428750"/>
            <a:ext cx="3804762" cy="2896253"/>
          </a:xfrm>
          <a:prstGeom prst="rect">
            <a:avLst/>
          </a:prstGeom>
        </p:spPr>
      </p:pic>
      <p:sp>
        <p:nvSpPr>
          <p:cNvPr id="7" name="TextBox 6">
            <a:extLst>
              <a:ext uri="{FF2B5EF4-FFF2-40B4-BE49-F238E27FC236}">
                <a16:creationId xmlns:a16="http://schemas.microsoft.com/office/drawing/2014/main" id="{ED6C90D9-4CAB-15FB-CCBA-FF01B3FBAFCD}"/>
              </a:ext>
            </a:extLst>
          </p:cNvPr>
          <p:cNvSpPr txBox="1"/>
          <p:nvPr/>
        </p:nvSpPr>
        <p:spPr>
          <a:xfrm>
            <a:off x="1534214" y="4442996"/>
            <a:ext cx="2895600" cy="338554"/>
          </a:xfrm>
          <a:prstGeom prst="rect">
            <a:avLst/>
          </a:prstGeom>
          <a:noFill/>
        </p:spPr>
        <p:txBody>
          <a:bodyPr wrap="square" rtlCol="0">
            <a:spAutoFit/>
          </a:bodyPr>
          <a:lstStyle/>
          <a:p>
            <a:pPr algn="ctr"/>
            <a:r>
              <a:rPr lang="en-US" sz="1600" dirty="0">
                <a:solidFill>
                  <a:schemeClr val="tx2">
                    <a:lumMod val="75000"/>
                  </a:schemeClr>
                </a:solidFill>
                <a:latin typeface="Franklin Gothic Medium" panose="020B0603020102020204" pitchFamily="34" charset="0"/>
                <a:cs typeface="Arial" panose="020B0604020202020204" pitchFamily="34" charset="0"/>
              </a:rPr>
              <a:t>T</a:t>
            </a:r>
            <a:r>
              <a:rPr lang="en-US" sz="1600" baseline="-25000" dirty="0">
                <a:solidFill>
                  <a:schemeClr val="tx2">
                    <a:lumMod val="75000"/>
                  </a:schemeClr>
                </a:solidFill>
                <a:latin typeface="Franklin Gothic Medium" panose="020B0603020102020204" pitchFamily="34" charset="0"/>
                <a:cs typeface="Arial" panose="020B0604020202020204" pitchFamily="34" charset="0"/>
              </a:rPr>
              <a:t>GW </a:t>
            </a:r>
            <a:r>
              <a:rPr lang="en-US" sz="1600" dirty="0">
                <a:solidFill>
                  <a:schemeClr val="tx2">
                    <a:lumMod val="75000"/>
                  </a:schemeClr>
                </a:solidFill>
                <a:latin typeface="Franklin Gothic Medium" panose="020B0603020102020204" pitchFamily="34" charset="0"/>
                <a:cs typeface="Arial" panose="020B0604020202020204" pitchFamily="34" charset="0"/>
              </a:rPr>
              <a:t>~ Annual Air Temperature</a:t>
            </a:r>
          </a:p>
        </p:txBody>
      </p:sp>
      <p:cxnSp>
        <p:nvCxnSpPr>
          <p:cNvPr id="10" name="Straight Arrow Connector 9">
            <a:extLst>
              <a:ext uri="{FF2B5EF4-FFF2-40B4-BE49-F238E27FC236}">
                <a16:creationId xmlns:a16="http://schemas.microsoft.com/office/drawing/2014/main" id="{D53C4ED4-BE49-2EB2-9053-4F8BD57B3CFF}"/>
              </a:ext>
            </a:extLst>
          </p:cNvPr>
          <p:cNvCxnSpPr>
            <a:stCxn id="7" idx="0"/>
          </p:cNvCxnSpPr>
          <p:nvPr/>
        </p:nvCxnSpPr>
        <p:spPr>
          <a:xfrm flipV="1">
            <a:off x="2982014" y="3982481"/>
            <a:ext cx="0" cy="460515"/>
          </a:xfrm>
          <a:prstGeom prst="straightConnector1">
            <a:avLst/>
          </a:prstGeom>
          <a:ln w="38100">
            <a:solidFill>
              <a:schemeClr val="tx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028A5765-8DDE-19E9-1D8F-2C0773B27979}"/>
              </a:ext>
            </a:extLst>
          </p:cNvPr>
          <p:cNvSpPr txBox="1"/>
          <p:nvPr/>
        </p:nvSpPr>
        <p:spPr>
          <a:xfrm>
            <a:off x="-221005" y="2309396"/>
            <a:ext cx="2895600" cy="338554"/>
          </a:xfrm>
          <a:prstGeom prst="rect">
            <a:avLst/>
          </a:prstGeom>
          <a:noFill/>
        </p:spPr>
        <p:txBody>
          <a:bodyPr wrap="square" rtlCol="0">
            <a:spAutoFit/>
          </a:bodyPr>
          <a:lstStyle/>
          <a:p>
            <a:pPr algn="ctr"/>
            <a:r>
              <a:rPr lang="en-US" sz="1600" dirty="0">
                <a:solidFill>
                  <a:schemeClr val="accent2">
                    <a:lumMod val="75000"/>
                  </a:schemeClr>
                </a:solidFill>
                <a:latin typeface="Franklin Gothic Medium" panose="020B0603020102020204" pitchFamily="34" charset="0"/>
                <a:cs typeface="Arial" panose="020B0604020202020204" pitchFamily="34" charset="0"/>
              </a:rPr>
              <a:t>T</a:t>
            </a:r>
            <a:r>
              <a:rPr lang="en-US" sz="1600" baseline="-25000" dirty="0">
                <a:solidFill>
                  <a:schemeClr val="accent2">
                    <a:lumMod val="75000"/>
                  </a:schemeClr>
                </a:solidFill>
                <a:latin typeface="Franklin Gothic Medium" panose="020B0603020102020204" pitchFamily="34" charset="0"/>
                <a:cs typeface="Arial" panose="020B0604020202020204" pitchFamily="34" charset="0"/>
              </a:rPr>
              <a:t>GW </a:t>
            </a:r>
            <a:r>
              <a:rPr lang="en-US" sz="1600" dirty="0">
                <a:solidFill>
                  <a:schemeClr val="accent2">
                    <a:lumMod val="75000"/>
                  </a:schemeClr>
                </a:solidFill>
                <a:latin typeface="Franklin Gothic Medium" panose="020B0603020102020204" pitchFamily="34" charset="0"/>
                <a:cs typeface="Arial" panose="020B0604020202020204" pitchFamily="34" charset="0"/>
              </a:rPr>
              <a:t>~ More Variable</a:t>
            </a:r>
          </a:p>
        </p:txBody>
      </p:sp>
      <p:cxnSp>
        <p:nvCxnSpPr>
          <p:cNvPr id="12" name="Straight Arrow Connector 11">
            <a:extLst>
              <a:ext uri="{FF2B5EF4-FFF2-40B4-BE49-F238E27FC236}">
                <a16:creationId xmlns:a16="http://schemas.microsoft.com/office/drawing/2014/main" id="{0F3DE09D-1605-75E4-B609-B6F481612FD4}"/>
              </a:ext>
            </a:extLst>
          </p:cNvPr>
          <p:cNvCxnSpPr>
            <a:cxnSpLocks/>
            <a:stCxn id="11" idx="2"/>
          </p:cNvCxnSpPr>
          <p:nvPr/>
        </p:nvCxnSpPr>
        <p:spPr>
          <a:xfrm>
            <a:off x="1226795" y="2647950"/>
            <a:ext cx="533400" cy="813062"/>
          </a:xfrm>
          <a:prstGeom prst="straightConnector1">
            <a:avLst/>
          </a:prstGeom>
          <a:ln w="38100">
            <a:solidFill>
              <a:schemeClr val="accent2">
                <a:lumMod val="50000"/>
              </a:schemeClr>
            </a:solidFill>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2208754E-7D8D-ABD3-3746-50CD62E16152}"/>
              </a:ext>
            </a:extLst>
          </p:cNvPr>
          <p:cNvPicPr>
            <a:picLocks noChangeAspect="1"/>
          </p:cNvPicPr>
          <p:nvPr/>
        </p:nvPicPr>
        <p:blipFill>
          <a:blip r:embed="rId4"/>
          <a:stretch>
            <a:fillRect/>
          </a:stretch>
        </p:blipFill>
        <p:spPr>
          <a:xfrm>
            <a:off x="5041389" y="1719484"/>
            <a:ext cx="3764392" cy="2605519"/>
          </a:xfrm>
          <a:prstGeom prst="rect">
            <a:avLst/>
          </a:prstGeom>
          <a:ln>
            <a:noFill/>
          </a:ln>
        </p:spPr>
      </p:pic>
      <p:sp>
        <p:nvSpPr>
          <p:cNvPr id="17" name="TextBox 16">
            <a:extLst>
              <a:ext uri="{FF2B5EF4-FFF2-40B4-BE49-F238E27FC236}">
                <a16:creationId xmlns:a16="http://schemas.microsoft.com/office/drawing/2014/main" id="{A553A5F8-32AA-1A2B-E357-0EA9803A8E7A}"/>
              </a:ext>
            </a:extLst>
          </p:cNvPr>
          <p:cNvSpPr txBox="1"/>
          <p:nvPr/>
        </p:nvSpPr>
        <p:spPr>
          <a:xfrm>
            <a:off x="312395" y="4013951"/>
            <a:ext cx="2895600" cy="200055"/>
          </a:xfrm>
          <a:prstGeom prst="rect">
            <a:avLst/>
          </a:prstGeom>
          <a:noFill/>
        </p:spPr>
        <p:txBody>
          <a:bodyPr wrap="square" rtlCol="0">
            <a:spAutoFit/>
          </a:bodyPr>
          <a:lstStyle/>
          <a:p>
            <a:pPr algn="ctr"/>
            <a:r>
              <a:rPr lang="en-US" sz="700" b="1" dirty="0">
                <a:solidFill>
                  <a:schemeClr val="tx1"/>
                </a:solidFill>
                <a:latin typeface="Arial" panose="020B0604020202020204" pitchFamily="34" charset="0"/>
                <a:cs typeface="Arial" panose="020B0604020202020204" pitchFamily="34" charset="0"/>
              </a:rPr>
              <a:t>Condon et al. (2020)</a:t>
            </a:r>
          </a:p>
        </p:txBody>
      </p:sp>
      <p:sp>
        <p:nvSpPr>
          <p:cNvPr id="19" name="TextBox 18">
            <a:extLst>
              <a:ext uri="{FF2B5EF4-FFF2-40B4-BE49-F238E27FC236}">
                <a16:creationId xmlns:a16="http://schemas.microsoft.com/office/drawing/2014/main" id="{F2157E8F-168C-4D02-22DC-B032B7FB8CFB}"/>
              </a:ext>
            </a:extLst>
          </p:cNvPr>
          <p:cNvSpPr txBox="1"/>
          <p:nvPr/>
        </p:nvSpPr>
        <p:spPr>
          <a:xfrm>
            <a:off x="4436594" y="4325003"/>
            <a:ext cx="2895600" cy="200055"/>
          </a:xfrm>
          <a:prstGeom prst="rect">
            <a:avLst/>
          </a:prstGeom>
          <a:noFill/>
        </p:spPr>
        <p:txBody>
          <a:bodyPr wrap="square" rtlCol="0">
            <a:spAutoFit/>
          </a:bodyPr>
          <a:lstStyle/>
          <a:p>
            <a:pPr algn="ctr"/>
            <a:r>
              <a:rPr lang="en-US" sz="700" b="1" dirty="0">
                <a:solidFill>
                  <a:schemeClr val="tx1"/>
                </a:solidFill>
                <a:latin typeface="Arial" panose="020B0604020202020204" pitchFamily="34" charset="0"/>
                <a:cs typeface="Arial" panose="020B0604020202020204" pitchFamily="34" charset="0"/>
              </a:rPr>
              <a:t>Kurylyk et al. (2013)</a:t>
            </a:r>
          </a:p>
        </p:txBody>
      </p:sp>
      <p:sp>
        <p:nvSpPr>
          <p:cNvPr id="20" name="Rectangle 19">
            <a:extLst>
              <a:ext uri="{FF2B5EF4-FFF2-40B4-BE49-F238E27FC236}">
                <a16:creationId xmlns:a16="http://schemas.microsoft.com/office/drawing/2014/main" id="{61CB1E42-F7BC-90B6-3977-A81A0BCCC3FD}"/>
              </a:ext>
            </a:extLst>
          </p:cNvPr>
          <p:cNvSpPr/>
          <p:nvPr/>
        </p:nvSpPr>
        <p:spPr>
          <a:xfrm>
            <a:off x="5446097" y="1931126"/>
            <a:ext cx="1477487" cy="94575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ACC8A1-5C7B-ECAE-B9A9-45840A171A2C}"/>
              </a:ext>
            </a:extLst>
          </p:cNvPr>
          <p:cNvSpPr/>
          <p:nvPr/>
        </p:nvSpPr>
        <p:spPr>
          <a:xfrm>
            <a:off x="7229178" y="3168228"/>
            <a:ext cx="1418704" cy="945750"/>
          </a:xfrm>
          <a:prstGeom prst="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1AFEAE7-784F-168D-08C0-B1A032C9C035}"/>
              </a:ext>
            </a:extLst>
          </p:cNvPr>
          <p:cNvSpPr txBox="1"/>
          <p:nvPr/>
        </p:nvSpPr>
        <p:spPr>
          <a:xfrm>
            <a:off x="971961" y="895350"/>
            <a:ext cx="7200079" cy="646331"/>
          </a:xfrm>
          <a:prstGeom prst="rect">
            <a:avLst/>
          </a:prstGeom>
          <a:noFill/>
        </p:spPr>
        <p:txBody>
          <a:bodyPr wrap="square" rtlCol="0">
            <a:spAutoFit/>
          </a:bodyPr>
          <a:lstStyle/>
          <a:p>
            <a:pPr algn="ctr"/>
            <a:r>
              <a:rPr lang="en-US" dirty="0">
                <a:latin typeface="Franklin Gothic Medium" panose="020B0603020102020204" pitchFamily="34" charset="0"/>
                <a:cs typeface="Arial" panose="020B0604020202020204" pitchFamily="34" charset="0"/>
              </a:rPr>
              <a:t>Or more specifically, what is the temperature of groundwater when it enters the stream?</a:t>
            </a:r>
          </a:p>
        </p:txBody>
      </p:sp>
    </p:spTree>
    <p:extLst>
      <p:ext uri="{BB962C8B-B14F-4D97-AF65-F5344CB8AC3E}">
        <p14:creationId xmlns:p14="http://schemas.microsoft.com/office/powerpoint/2010/main" val="2492465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19</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Calibrated Approach to Inflow Temperatures</a:t>
            </a:r>
            <a:endParaRPr spc="295" dirty="0">
              <a:latin typeface="Franklin Gothic Medium" panose="020B0603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50B447E-FAA5-F968-5706-9132C8809B3B}"/>
              </a:ext>
            </a:extLst>
          </p:cNvPr>
          <p:cNvPicPr>
            <a:picLocks noChangeAspect="1"/>
          </p:cNvPicPr>
          <p:nvPr/>
        </p:nvPicPr>
        <p:blipFill rotWithShape="1">
          <a:blip r:embed="rId3"/>
          <a:srcRect l="50192"/>
          <a:stretch/>
        </p:blipFill>
        <p:spPr>
          <a:xfrm>
            <a:off x="6247352" y="2571750"/>
            <a:ext cx="2618819" cy="2127836"/>
          </a:xfrm>
          <a:prstGeom prst="rect">
            <a:avLst/>
          </a:prstGeom>
        </p:spPr>
      </p:pic>
      <p:pic>
        <p:nvPicPr>
          <p:cNvPr id="5" name="Picture 4">
            <a:extLst>
              <a:ext uri="{FF2B5EF4-FFF2-40B4-BE49-F238E27FC236}">
                <a16:creationId xmlns:a16="http://schemas.microsoft.com/office/drawing/2014/main" id="{CC23420A-439C-1E3A-6BFD-666DA12F659C}"/>
              </a:ext>
            </a:extLst>
          </p:cNvPr>
          <p:cNvPicPr>
            <a:picLocks noChangeAspect="1"/>
          </p:cNvPicPr>
          <p:nvPr/>
        </p:nvPicPr>
        <p:blipFill rotWithShape="1">
          <a:blip r:embed="rId3"/>
          <a:srcRect r="50192"/>
          <a:stretch/>
        </p:blipFill>
        <p:spPr>
          <a:xfrm>
            <a:off x="3301563" y="2571750"/>
            <a:ext cx="2618819" cy="2127836"/>
          </a:xfrm>
          <a:prstGeom prst="rect">
            <a:avLst/>
          </a:prstGeom>
        </p:spPr>
      </p:pic>
      <p:sp>
        <p:nvSpPr>
          <p:cNvPr id="7" name="TextBox 6">
            <a:extLst>
              <a:ext uri="{FF2B5EF4-FFF2-40B4-BE49-F238E27FC236}">
                <a16:creationId xmlns:a16="http://schemas.microsoft.com/office/drawing/2014/main" id="{1425D388-6049-7C8F-0BCD-A03942373B7C}"/>
              </a:ext>
            </a:extLst>
          </p:cNvPr>
          <p:cNvSpPr txBox="1"/>
          <p:nvPr/>
        </p:nvSpPr>
        <p:spPr>
          <a:xfrm>
            <a:off x="1497975" y="871794"/>
            <a:ext cx="6148050" cy="307777"/>
          </a:xfrm>
          <a:prstGeom prst="rect">
            <a:avLst/>
          </a:prstGeom>
          <a:noFill/>
        </p:spPr>
        <p:txBody>
          <a:bodyPr wrap="square" rtlCol="0">
            <a:spAutoFit/>
          </a:bodyPr>
          <a:lstStyle/>
          <a:p>
            <a:pPr algn="ctr"/>
            <a:r>
              <a:rPr lang="en-US" sz="1400" b="1" u="sng" dirty="0">
                <a:latin typeface="Franklin Gothic Medium" panose="020B0603020102020204" pitchFamily="34" charset="0"/>
                <a:cs typeface="Arial" panose="020B0604020202020204" pitchFamily="34" charset="0"/>
              </a:rPr>
              <a:t>Requirements</a:t>
            </a:r>
            <a:r>
              <a:rPr lang="en-US" sz="1400" b="1" dirty="0">
                <a:latin typeface="Franklin Gothic Medium" panose="020B0603020102020204" pitchFamily="34" charset="0"/>
                <a:cs typeface="Arial" panose="020B0604020202020204" pitchFamily="34" charset="0"/>
              </a:rPr>
              <a:t>: </a:t>
            </a:r>
            <a:r>
              <a:rPr lang="en-US" sz="1400" dirty="0">
                <a:latin typeface="Franklin Gothic Medium" panose="020B0603020102020204" pitchFamily="34" charset="0"/>
                <a:cs typeface="Arial" panose="020B0604020202020204" pitchFamily="34" charset="0"/>
              </a:rPr>
              <a:t>Must be temporally variable and tunable to calibrate model</a:t>
            </a:r>
            <a:endParaRPr lang="en-US" dirty="0">
              <a:latin typeface="Franklin Gothic Medium" panose="020B06030201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B3EC5E7-F133-440A-0671-D58670880E24}"/>
              </a:ext>
            </a:extLst>
          </p:cNvPr>
          <p:cNvSpPr txBox="1"/>
          <p:nvPr/>
        </p:nvSpPr>
        <p:spPr>
          <a:xfrm>
            <a:off x="1090951" y="1484418"/>
            <a:ext cx="6962099" cy="307777"/>
          </a:xfrm>
          <a:prstGeom prst="rect">
            <a:avLst/>
          </a:prstGeom>
          <a:noFill/>
        </p:spPr>
        <p:txBody>
          <a:bodyPr wrap="square" rtlCol="0">
            <a:spAutoFit/>
          </a:bodyPr>
          <a:lstStyle/>
          <a:p>
            <a:pPr algn="ctr"/>
            <a:r>
              <a:rPr lang="en-US" sz="1400" b="1" u="sng" dirty="0">
                <a:latin typeface="Franklin Gothic Medium" panose="020B0603020102020204" pitchFamily="34" charset="0"/>
                <a:cs typeface="Arial" panose="020B0604020202020204" pitchFamily="34" charset="0"/>
              </a:rPr>
              <a:t>Solution</a:t>
            </a:r>
            <a:r>
              <a:rPr lang="en-US" sz="1400" b="1" dirty="0">
                <a:latin typeface="Franklin Gothic Medium" panose="020B0603020102020204" pitchFamily="34" charset="0"/>
                <a:cs typeface="Arial" panose="020B0604020202020204" pitchFamily="34" charset="0"/>
              </a:rPr>
              <a:t>: </a:t>
            </a:r>
            <a:r>
              <a:rPr lang="en-US" sz="1400" dirty="0">
                <a:latin typeface="Franklin Gothic Medium" panose="020B0603020102020204" pitchFamily="34" charset="0"/>
                <a:cs typeface="Arial" panose="020B0604020202020204" pitchFamily="34" charset="0"/>
              </a:rPr>
              <a:t>Smooth and damp air temperatures using calibrated parameter</a:t>
            </a:r>
          </a:p>
        </p:txBody>
      </p:sp>
      <p:sp>
        <p:nvSpPr>
          <p:cNvPr id="10" name="Down Arrow 9">
            <a:extLst>
              <a:ext uri="{FF2B5EF4-FFF2-40B4-BE49-F238E27FC236}">
                <a16:creationId xmlns:a16="http://schemas.microsoft.com/office/drawing/2014/main" id="{C255C354-48FF-50E1-DCA9-8035556495FE}"/>
              </a:ext>
            </a:extLst>
          </p:cNvPr>
          <p:cNvSpPr/>
          <p:nvPr/>
        </p:nvSpPr>
        <p:spPr>
          <a:xfrm>
            <a:off x="4489005" y="1178106"/>
            <a:ext cx="165991" cy="3077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0C325D3-F0D3-CF4D-B6A4-3D45EB64D1FB}"/>
              </a:ext>
            </a:extLst>
          </p:cNvPr>
          <p:cNvGrpSpPr/>
          <p:nvPr/>
        </p:nvGrpSpPr>
        <p:grpSpPr>
          <a:xfrm>
            <a:off x="-121320" y="2543057"/>
            <a:ext cx="3095912" cy="2032822"/>
            <a:chOff x="-121320" y="2596328"/>
            <a:chExt cx="3095912" cy="2032822"/>
          </a:xfrm>
        </p:grpSpPr>
        <p:pic>
          <p:nvPicPr>
            <p:cNvPr id="11" name="Picture 10">
              <a:extLst>
                <a:ext uri="{FF2B5EF4-FFF2-40B4-BE49-F238E27FC236}">
                  <a16:creationId xmlns:a16="http://schemas.microsoft.com/office/drawing/2014/main" id="{46AA0E1E-E6FD-E374-F0A7-E0576A1C62EA}"/>
                </a:ext>
              </a:extLst>
            </p:cNvPr>
            <p:cNvPicPr>
              <a:picLocks noChangeAspect="1"/>
            </p:cNvPicPr>
            <p:nvPr/>
          </p:nvPicPr>
          <p:blipFill>
            <a:blip r:embed="rId4"/>
            <a:stretch>
              <a:fillRect/>
            </a:stretch>
          </p:blipFill>
          <p:spPr>
            <a:xfrm>
              <a:off x="304106" y="2596328"/>
              <a:ext cx="2670486" cy="2032822"/>
            </a:xfrm>
            <a:prstGeom prst="rect">
              <a:avLst/>
            </a:prstGeom>
          </p:spPr>
        </p:pic>
        <p:sp>
          <p:nvSpPr>
            <p:cNvPr id="12" name="TextBox 11">
              <a:extLst>
                <a:ext uri="{FF2B5EF4-FFF2-40B4-BE49-F238E27FC236}">
                  <a16:creationId xmlns:a16="http://schemas.microsoft.com/office/drawing/2014/main" id="{389FAC0B-7A25-F86C-8F1D-1DEF2C05E63E}"/>
                </a:ext>
              </a:extLst>
            </p:cNvPr>
            <p:cNvSpPr txBox="1"/>
            <p:nvPr/>
          </p:nvSpPr>
          <p:spPr>
            <a:xfrm>
              <a:off x="-121320" y="4354046"/>
              <a:ext cx="2030239" cy="200055"/>
            </a:xfrm>
            <a:prstGeom prst="rect">
              <a:avLst/>
            </a:prstGeom>
            <a:noFill/>
          </p:spPr>
          <p:txBody>
            <a:bodyPr wrap="square" rtlCol="0">
              <a:spAutoFit/>
            </a:bodyPr>
            <a:lstStyle/>
            <a:p>
              <a:pPr algn="ctr"/>
              <a:r>
                <a:rPr lang="en-US" sz="700" b="1" dirty="0">
                  <a:solidFill>
                    <a:schemeClr val="tx1"/>
                  </a:solidFill>
                  <a:latin typeface="Arial" panose="020B0604020202020204" pitchFamily="34" charset="0"/>
                  <a:cs typeface="Arial" panose="020B0604020202020204" pitchFamily="34" charset="0"/>
                </a:rPr>
                <a:t>Condon et al. (2020)</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4AC4785-C108-ECA1-2879-8AF2E248F332}"/>
                  </a:ext>
                </a:extLst>
              </p:cNvPr>
              <p:cNvSpPr txBox="1"/>
              <p:nvPr/>
            </p:nvSpPr>
            <p:spPr>
              <a:xfrm>
                <a:off x="2255363" y="2097043"/>
                <a:ext cx="4633274" cy="398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75000"/>
                                </a:schemeClr>
                              </a:solidFill>
                              <a:latin typeface="Cambria Math" panose="02040503050406030204" pitchFamily="18" charset="0"/>
                            </a:rPr>
                          </m:ctrlPr>
                        </m:sSubPr>
                        <m:e>
                          <m:r>
                            <a:rPr lang="en-US" i="1">
                              <a:solidFill>
                                <a:schemeClr val="tx2">
                                  <a:lumMod val="75000"/>
                                </a:schemeClr>
                              </a:solidFill>
                              <a:latin typeface="Cambria Math" panose="02040503050406030204" pitchFamily="18" charset="0"/>
                            </a:rPr>
                            <m:t>𝑊𝑇</m:t>
                          </m:r>
                        </m:e>
                        <m:sub>
                          <m:r>
                            <a:rPr lang="en-US" i="1">
                              <a:solidFill>
                                <a:schemeClr val="tx2">
                                  <a:lumMod val="75000"/>
                                </a:schemeClr>
                              </a:solidFill>
                              <a:latin typeface="Cambria Math" panose="02040503050406030204" pitchFamily="18" charset="0"/>
                            </a:rPr>
                            <m:t>𝐼𝑛𝑓𝑙𝑜𝑤</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𝐶</m:t>
                          </m:r>
                        </m:e>
                        <m:sub>
                          <m:r>
                            <a:rPr lang="en-US" i="1">
                              <a:solidFill>
                                <a:schemeClr val="tx1"/>
                              </a:solidFill>
                              <a:latin typeface="Cambria Math" panose="02040503050406030204" pitchFamily="18" charset="0"/>
                            </a:rPr>
                            <m:t>𝐴𝑇</m:t>
                          </m:r>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𝐺𝑊</m:t>
                          </m:r>
                        </m:sub>
                      </m:sSub>
                      <m:r>
                        <a:rPr lang="en-US" i="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sSub>
                            <m:sSubPr>
                              <m:ctrlPr>
                                <a:rPr lang="en-US" i="1" smtClean="0">
                                  <a:solidFill>
                                    <a:schemeClr val="accent2">
                                      <a:lumMod val="75000"/>
                                    </a:schemeClr>
                                  </a:solidFill>
                                  <a:latin typeface="Cambria Math" panose="02040503050406030204" pitchFamily="18" charset="0"/>
                                </a:rPr>
                              </m:ctrlPr>
                            </m:sSubPr>
                            <m:e>
                              <m:r>
                                <a:rPr lang="en-US" i="1">
                                  <a:solidFill>
                                    <a:schemeClr val="accent2">
                                      <a:lumMod val="75000"/>
                                    </a:schemeClr>
                                  </a:solidFill>
                                  <a:latin typeface="Cambria Math" panose="02040503050406030204" pitchFamily="18" charset="0"/>
                                </a:rPr>
                                <m:t>𝐴𝑇</m:t>
                              </m:r>
                            </m:e>
                            <m:sub>
                              <m:r>
                                <a:rPr lang="en-US" i="1">
                                  <a:solidFill>
                                    <a:schemeClr val="accent2">
                                      <a:lumMod val="75000"/>
                                    </a:schemeClr>
                                  </a:solidFill>
                                  <a:latin typeface="Cambria Math" panose="02040503050406030204" pitchFamily="18" charset="0"/>
                                </a:rPr>
                                <m:t>𝐷</m:t>
                              </m:r>
                            </m:sub>
                          </m:sSub>
                          <m:r>
                            <a:rPr lang="en-US" i="0">
                              <a:solidFill>
                                <a:schemeClr val="tx1"/>
                              </a:solidFill>
                              <a:latin typeface="Cambria Math" panose="02040503050406030204" pitchFamily="18" charset="0"/>
                            </a:rPr>
                            <m:t>− </m:t>
                          </m:r>
                          <m:acc>
                            <m:accPr>
                              <m:chr m:val="̅"/>
                              <m:ctrlPr>
                                <a:rPr lang="en-US" i="1" smtClean="0">
                                  <a:solidFill>
                                    <a:schemeClr val="accent2">
                                      <a:lumMod val="75000"/>
                                    </a:schemeClr>
                                  </a:solidFill>
                                  <a:latin typeface="Cambria Math" panose="02040503050406030204" pitchFamily="18" charset="0"/>
                                </a:rPr>
                              </m:ctrlPr>
                            </m:accPr>
                            <m:e>
                              <m:r>
                                <a:rPr lang="en-US" i="1">
                                  <a:solidFill>
                                    <a:schemeClr val="accent2">
                                      <a:lumMod val="75000"/>
                                    </a:schemeClr>
                                  </a:solidFill>
                                  <a:latin typeface="Cambria Math" panose="02040503050406030204" pitchFamily="18" charset="0"/>
                                </a:rPr>
                                <m:t>𝐴𝑇</m:t>
                              </m:r>
                            </m:e>
                          </m:acc>
                        </m:e>
                      </m:d>
                      <m:r>
                        <a:rPr lang="en-US" i="0">
                          <a:solidFill>
                            <a:schemeClr val="tx1"/>
                          </a:solidFill>
                          <a:latin typeface="Cambria Math" panose="02040503050406030204" pitchFamily="18" charset="0"/>
                        </a:rPr>
                        <m:t>+</m:t>
                      </m:r>
                      <m:acc>
                        <m:accPr>
                          <m:chr m:val="̅"/>
                          <m:ctrlPr>
                            <a:rPr lang="en-US" i="1" smtClean="0">
                              <a:solidFill>
                                <a:schemeClr val="accent2">
                                  <a:lumMod val="75000"/>
                                </a:schemeClr>
                              </a:solidFill>
                              <a:latin typeface="Cambria Math" panose="02040503050406030204" pitchFamily="18" charset="0"/>
                            </a:rPr>
                          </m:ctrlPr>
                        </m:accPr>
                        <m:e>
                          <m:r>
                            <a:rPr lang="en-US" i="1">
                              <a:solidFill>
                                <a:schemeClr val="accent2">
                                  <a:lumMod val="75000"/>
                                </a:schemeClr>
                              </a:solidFill>
                              <a:latin typeface="Cambria Math" panose="02040503050406030204" pitchFamily="18" charset="0"/>
                            </a:rPr>
                            <m:t>𝐴𝑇</m:t>
                          </m:r>
                        </m:e>
                      </m:acc>
                    </m:oMath>
                  </m:oMathPara>
                </a14:m>
                <a:endParaRPr lang="en-US" dirty="0">
                  <a:solidFill>
                    <a:schemeClr val="tx1"/>
                  </a:solidFill>
                </a:endParaRPr>
              </a:p>
            </p:txBody>
          </p:sp>
        </mc:Choice>
        <mc:Fallback xmlns="">
          <p:sp>
            <p:nvSpPr>
              <p:cNvPr id="15" name="TextBox 14">
                <a:extLst>
                  <a:ext uri="{FF2B5EF4-FFF2-40B4-BE49-F238E27FC236}">
                    <a16:creationId xmlns:a16="http://schemas.microsoft.com/office/drawing/2014/main" id="{A4AC4785-C108-ECA1-2879-8AF2E248F332}"/>
                  </a:ext>
                </a:extLst>
              </p:cNvPr>
              <p:cNvSpPr txBox="1">
                <a:spLocks noRot="1" noChangeAspect="1" noMove="1" noResize="1" noEditPoints="1" noAdjustHandles="1" noChangeArrowheads="1" noChangeShapeType="1" noTextEdit="1"/>
              </p:cNvSpPr>
              <p:nvPr/>
            </p:nvSpPr>
            <p:spPr>
              <a:xfrm>
                <a:off x="2255363" y="2097043"/>
                <a:ext cx="4633274" cy="398507"/>
              </a:xfrm>
              <a:prstGeom prst="rect">
                <a:avLst/>
              </a:prstGeom>
              <a:blipFill>
                <a:blip r:embed="rId5"/>
                <a:stretch>
                  <a:fillRect b="-12500"/>
                </a:stretch>
              </a:blipFill>
            </p:spPr>
            <p:txBody>
              <a:bodyPr/>
              <a:lstStyle/>
              <a:p>
                <a:r>
                  <a:rPr lang="en-US">
                    <a:noFill/>
                  </a:rPr>
                  <a:t> </a:t>
                </a:r>
              </a:p>
            </p:txBody>
          </p:sp>
        </mc:Fallback>
      </mc:AlternateContent>
      <p:sp>
        <p:nvSpPr>
          <p:cNvPr id="16" name="Down Arrow 15">
            <a:extLst>
              <a:ext uri="{FF2B5EF4-FFF2-40B4-BE49-F238E27FC236}">
                <a16:creationId xmlns:a16="http://schemas.microsoft.com/office/drawing/2014/main" id="{E1348BE6-21A7-02A2-84CA-256E487F3097}"/>
              </a:ext>
            </a:extLst>
          </p:cNvPr>
          <p:cNvSpPr/>
          <p:nvPr/>
        </p:nvSpPr>
        <p:spPr>
          <a:xfrm>
            <a:off x="4489005" y="1790730"/>
            <a:ext cx="165991" cy="3077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4B1D0155-81C7-196B-B7FB-4E3960E3E5C8}"/>
              </a:ext>
            </a:extLst>
          </p:cNvPr>
          <p:cNvCxnSpPr>
            <a:cxnSpLocks/>
          </p:cNvCxnSpPr>
          <p:nvPr/>
        </p:nvCxnSpPr>
        <p:spPr>
          <a:xfrm flipV="1">
            <a:off x="1944279" y="4330865"/>
            <a:ext cx="0" cy="460515"/>
          </a:xfrm>
          <a:prstGeom prst="straightConnector1">
            <a:avLst/>
          </a:prstGeom>
          <a:ln w="38100">
            <a:solidFill>
              <a:schemeClr val="accent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A5B4D06-E4B0-9FE7-3204-59B1C95D6331}"/>
              </a:ext>
            </a:extLst>
          </p:cNvPr>
          <p:cNvCxnSpPr>
            <a:cxnSpLocks/>
          </p:cNvCxnSpPr>
          <p:nvPr/>
        </p:nvCxnSpPr>
        <p:spPr>
          <a:xfrm>
            <a:off x="533400" y="3105150"/>
            <a:ext cx="273116" cy="624953"/>
          </a:xfrm>
          <a:prstGeom prst="straightConnector1">
            <a:avLst/>
          </a:prstGeom>
          <a:ln w="38100">
            <a:solidFill>
              <a:schemeClr val="accent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2ED6621-6173-ADE6-B25C-B334AD1E6CC2}"/>
              </a:ext>
            </a:extLst>
          </p:cNvPr>
          <p:cNvSpPr txBox="1"/>
          <p:nvPr/>
        </p:nvSpPr>
        <p:spPr>
          <a:xfrm>
            <a:off x="-914400" y="2719685"/>
            <a:ext cx="2895600" cy="461665"/>
          </a:xfrm>
          <a:prstGeom prst="rect">
            <a:avLst/>
          </a:prstGeom>
          <a:noFill/>
        </p:spPr>
        <p:txBody>
          <a:bodyPr wrap="square" rtlCol="0">
            <a:spAutoFit/>
          </a:bodyPr>
          <a:lstStyle/>
          <a:p>
            <a:pPr algn="ctr"/>
            <a:r>
              <a:rPr lang="en-US" sz="2400" i="1" dirty="0">
                <a:solidFill>
                  <a:schemeClr val="accent2">
                    <a:lumMod val="75000"/>
                  </a:schemeClr>
                </a:solidFill>
                <a:latin typeface="Cambria Math" panose="02040503050406030204" pitchFamily="18" charset="0"/>
                <a:ea typeface="Cambria Math" panose="02040503050406030204" pitchFamily="18" charset="0"/>
                <a:cs typeface="Arial" panose="020B0604020202020204" pitchFamily="34" charset="0"/>
              </a:rPr>
              <a:t>AT</a:t>
            </a:r>
            <a:r>
              <a:rPr lang="en-US" sz="2400" i="1" baseline="-25000" dirty="0">
                <a:solidFill>
                  <a:schemeClr val="accent2">
                    <a:lumMod val="75000"/>
                  </a:schemeClr>
                </a:solidFill>
                <a:latin typeface="Cambria Math" panose="02040503050406030204" pitchFamily="18" charset="0"/>
                <a:ea typeface="Cambria Math" panose="02040503050406030204" pitchFamily="18" charset="0"/>
                <a:cs typeface="Arial" panose="020B0604020202020204" pitchFamily="34" charset="0"/>
              </a:rPr>
              <a:t>D</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9B3C182-2C66-DA15-B42E-D0A2A3AEA75B}"/>
                  </a:ext>
                </a:extLst>
              </p:cNvPr>
              <p:cNvSpPr txBox="1"/>
              <p:nvPr/>
            </p:nvSpPr>
            <p:spPr>
              <a:xfrm>
                <a:off x="533400" y="4733276"/>
                <a:ext cx="2895600"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lumMod val="75000"/>
                                </a:schemeClr>
                              </a:solidFill>
                              <a:latin typeface="Cambria Math" panose="02040503050406030204" pitchFamily="18" charset="0"/>
                            </a:rPr>
                          </m:ctrlPr>
                        </m:accPr>
                        <m:e>
                          <m:r>
                            <a:rPr lang="en-US" sz="2400" i="1">
                              <a:solidFill>
                                <a:schemeClr val="accent2">
                                  <a:lumMod val="75000"/>
                                </a:schemeClr>
                              </a:solidFill>
                              <a:latin typeface="Cambria Math" panose="02040503050406030204" pitchFamily="18" charset="0"/>
                            </a:rPr>
                            <m:t>𝐴𝑇</m:t>
                          </m:r>
                        </m:e>
                      </m:acc>
                    </m:oMath>
                  </m:oMathPara>
                </a14:m>
                <a:endParaRPr lang="en-US" sz="2400" i="1" baseline="-25000" dirty="0">
                  <a:solidFill>
                    <a:schemeClr val="accent2">
                      <a:lumMod val="75000"/>
                    </a:schemeClr>
                  </a:solidFill>
                  <a:latin typeface="Franklin Gothic Medium" panose="020B06030201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39B3C182-2C66-DA15-B42E-D0A2A3AEA75B}"/>
                  </a:ext>
                </a:extLst>
              </p:cNvPr>
              <p:cNvSpPr txBox="1">
                <a:spLocks noRot="1" noChangeAspect="1" noMove="1" noResize="1" noEditPoints="1" noAdjustHandles="1" noChangeArrowheads="1" noChangeShapeType="1" noTextEdit="1"/>
              </p:cNvSpPr>
              <p:nvPr/>
            </p:nvSpPr>
            <p:spPr>
              <a:xfrm>
                <a:off x="533400" y="4733276"/>
                <a:ext cx="2895600"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8686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99060"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Personal Background</a:t>
            </a:r>
            <a:endParaRPr spc="295" dirty="0">
              <a:latin typeface="Franklin Gothic Medium" panose="020B06030201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85ACA3B8-672D-CFEA-7B67-C7493319E427}"/>
              </a:ext>
            </a:extLst>
          </p:cNvPr>
          <p:cNvGrpSpPr/>
          <p:nvPr/>
        </p:nvGrpSpPr>
        <p:grpSpPr>
          <a:xfrm>
            <a:off x="369057" y="771671"/>
            <a:ext cx="7883796" cy="903318"/>
            <a:chOff x="323270" y="1406351"/>
            <a:chExt cx="7883796" cy="903318"/>
          </a:xfrm>
        </p:grpSpPr>
        <p:pic>
          <p:nvPicPr>
            <p:cNvPr id="1030" name="Picture 6" descr="Logos for Print – Brand and Visual Identity – UW–Madison">
              <a:extLst>
                <a:ext uri="{FF2B5EF4-FFF2-40B4-BE49-F238E27FC236}">
                  <a16:creationId xmlns:a16="http://schemas.microsoft.com/office/drawing/2014/main" id="{51C3BD0D-09BA-F086-A6BB-A046E1BAF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70" y="1406351"/>
              <a:ext cx="1505530" cy="9033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ational Water Center">
              <a:extLst>
                <a:ext uri="{FF2B5EF4-FFF2-40B4-BE49-F238E27FC236}">
                  <a16:creationId xmlns:a16="http://schemas.microsoft.com/office/drawing/2014/main" id="{951076A6-1B29-1010-56BE-D99E553DE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820" y="1685393"/>
              <a:ext cx="1841246" cy="345234"/>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A72F7C07-4EE9-2D08-6AEE-BBCC4740D130}"/>
                </a:ext>
              </a:extLst>
            </p:cNvPr>
            <p:cNvSpPr/>
            <p:nvPr/>
          </p:nvSpPr>
          <p:spPr>
            <a:xfrm>
              <a:off x="1915277" y="1749756"/>
              <a:ext cx="417631" cy="216509"/>
            </a:xfrm>
            <a:prstGeom prst="rightArrow">
              <a:avLst/>
            </a:prstGeom>
            <a:solidFill>
              <a:srgbClr val="1A4B90"/>
            </a:solidFill>
            <a:ln>
              <a:solidFill>
                <a:srgbClr val="1A4B9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32" name="Picture 8">
              <a:extLst>
                <a:ext uri="{FF2B5EF4-FFF2-40B4-BE49-F238E27FC236}">
                  <a16:creationId xmlns:a16="http://schemas.microsoft.com/office/drawing/2014/main" id="{9F3CF011-6925-9471-207B-6DBA6BEEA9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2216" y="1644913"/>
              <a:ext cx="1065486" cy="426194"/>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a:extLst>
                <a:ext uri="{FF2B5EF4-FFF2-40B4-BE49-F238E27FC236}">
                  <a16:creationId xmlns:a16="http://schemas.microsoft.com/office/drawing/2014/main" id="{5F836841-A7A5-1E11-162D-927C1D2B532C}"/>
                </a:ext>
              </a:extLst>
            </p:cNvPr>
            <p:cNvSpPr/>
            <p:nvPr/>
          </p:nvSpPr>
          <p:spPr>
            <a:xfrm>
              <a:off x="3797010" y="1749756"/>
              <a:ext cx="417631" cy="216509"/>
            </a:xfrm>
            <a:prstGeom prst="rightArrow">
              <a:avLst/>
            </a:prstGeom>
            <a:solidFill>
              <a:srgbClr val="1A4B90"/>
            </a:solidFill>
            <a:ln>
              <a:solidFill>
                <a:srgbClr val="1A4B9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FE338A8D-6C8B-F269-B976-488016D40F6C}"/>
                </a:ext>
              </a:extLst>
            </p:cNvPr>
            <p:cNvSpPr/>
            <p:nvPr/>
          </p:nvSpPr>
          <p:spPr>
            <a:xfrm>
              <a:off x="5748879" y="1749756"/>
              <a:ext cx="417631" cy="216509"/>
            </a:xfrm>
            <a:prstGeom prst="rightArrow">
              <a:avLst/>
            </a:prstGeom>
            <a:solidFill>
              <a:srgbClr val="1A4B90"/>
            </a:solidFill>
            <a:ln>
              <a:solidFill>
                <a:srgbClr val="1A4B9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34" name="Picture 10" descr="Syracuse University logo - Holocaust Documentation and Education Center">
              <a:extLst>
                <a:ext uri="{FF2B5EF4-FFF2-40B4-BE49-F238E27FC236}">
                  <a16:creationId xmlns:a16="http://schemas.microsoft.com/office/drawing/2014/main" id="{2B5AB481-A948-1341-CE0E-330E8DFDE8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3949" y="1662431"/>
              <a:ext cx="1135622" cy="39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3DF200BE-FA25-786F-3CA9-00DC0ED79D45}"/>
              </a:ext>
            </a:extLst>
          </p:cNvPr>
          <p:cNvPicPr>
            <a:picLocks noChangeAspect="1"/>
          </p:cNvPicPr>
          <p:nvPr/>
        </p:nvPicPr>
        <p:blipFill>
          <a:blip r:embed="rId7"/>
          <a:stretch>
            <a:fillRect/>
          </a:stretch>
        </p:blipFill>
        <p:spPr>
          <a:xfrm>
            <a:off x="598071" y="2787388"/>
            <a:ext cx="2230978" cy="1391105"/>
          </a:xfrm>
          <a:prstGeom prst="rect">
            <a:avLst/>
          </a:prstGeom>
        </p:spPr>
      </p:pic>
      <p:sp>
        <p:nvSpPr>
          <p:cNvPr id="5" name="TextBox 4">
            <a:extLst>
              <a:ext uri="{FF2B5EF4-FFF2-40B4-BE49-F238E27FC236}">
                <a16:creationId xmlns:a16="http://schemas.microsoft.com/office/drawing/2014/main" id="{A678236B-350F-C592-E936-DF7053AC701A}"/>
              </a:ext>
            </a:extLst>
          </p:cNvPr>
          <p:cNvSpPr txBox="1"/>
          <p:nvPr/>
        </p:nvSpPr>
        <p:spPr>
          <a:xfrm>
            <a:off x="701198" y="2391741"/>
            <a:ext cx="2194402" cy="230832"/>
          </a:xfrm>
          <a:prstGeom prst="rect">
            <a:avLst/>
          </a:prstGeom>
          <a:noFill/>
        </p:spPr>
        <p:txBody>
          <a:bodyPr wrap="square" rtlCol="0">
            <a:spAutoFit/>
          </a:bodyPr>
          <a:lstStyle/>
          <a:p>
            <a:pPr algn="ctr"/>
            <a:r>
              <a:rPr lang="en-US" sz="900" i="1" dirty="0">
                <a:latin typeface="Franklin Gothic Medium" panose="020B0603020102020204" pitchFamily="34" charset="0"/>
                <a:cs typeface="Arial" panose="020B0604020202020204" pitchFamily="34" charset="0"/>
              </a:rPr>
              <a:t>Wade et al., 2020</a:t>
            </a:r>
          </a:p>
        </p:txBody>
      </p:sp>
      <p:pic>
        <p:nvPicPr>
          <p:cNvPr id="7" name="Picture 6">
            <a:extLst>
              <a:ext uri="{FF2B5EF4-FFF2-40B4-BE49-F238E27FC236}">
                <a16:creationId xmlns:a16="http://schemas.microsoft.com/office/drawing/2014/main" id="{73932589-8A09-937D-CBB4-A69306F5910D}"/>
              </a:ext>
            </a:extLst>
          </p:cNvPr>
          <p:cNvPicPr>
            <a:picLocks noChangeAspect="1"/>
          </p:cNvPicPr>
          <p:nvPr/>
        </p:nvPicPr>
        <p:blipFill>
          <a:blip r:embed="rId8"/>
          <a:stretch>
            <a:fillRect/>
          </a:stretch>
        </p:blipFill>
        <p:spPr>
          <a:xfrm>
            <a:off x="3421108" y="2758057"/>
            <a:ext cx="2311934" cy="2035100"/>
          </a:xfrm>
          <a:prstGeom prst="rect">
            <a:avLst/>
          </a:prstGeom>
        </p:spPr>
      </p:pic>
      <p:sp>
        <p:nvSpPr>
          <p:cNvPr id="9" name="TextBox 8">
            <a:extLst>
              <a:ext uri="{FF2B5EF4-FFF2-40B4-BE49-F238E27FC236}">
                <a16:creationId xmlns:a16="http://schemas.microsoft.com/office/drawing/2014/main" id="{E1EBABED-5F48-1CD8-9282-E2A357B311F4}"/>
              </a:ext>
            </a:extLst>
          </p:cNvPr>
          <p:cNvSpPr txBox="1"/>
          <p:nvPr/>
        </p:nvSpPr>
        <p:spPr>
          <a:xfrm>
            <a:off x="3532644" y="2395403"/>
            <a:ext cx="2194402" cy="230832"/>
          </a:xfrm>
          <a:prstGeom prst="rect">
            <a:avLst/>
          </a:prstGeom>
          <a:noFill/>
        </p:spPr>
        <p:txBody>
          <a:bodyPr wrap="square" rtlCol="0">
            <a:spAutoFit/>
          </a:bodyPr>
          <a:lstStyle/>
          <a:p>
            <a:pPr algn="ctr"/>
            <a:r>
              <a:rPr lang="en-US" sz="900" i="1" dirty="0">
                <a:latin typeface="Franklin Gothic Medium" panose="020B0603020102020204" pitchFamily="34" charset="0"/>
                <a:cs typeface="Arial" panose="020B0604020202020204" pitchFamily="34" charset="0"/>
              </a:rPr>
              <a:t>Wade et al., 2022</a:t>
            </a:r>
          </a:p>
        </p:txBody>
      </p:sp>
      <p:sp>
        <p:nvSpPr>
          <p:cNvPr id="11" name="TextBox 10">
            <a:extLst>
              <a:ext uri="{FF2B5EF4-FFF2-40B4-BE49-F238E27FC236}">
                <a16:creationId xmlns:a16="http://schemas.microsoft.com/office/drawing/2014/main" id="{C127F76A-6326-CDEA-1AB1-75F85756AAD6}"/>
              </a:ext>
            </a:extLst>
          </p:cNvPr>
          <p:cNvSpPr txBox="1"/>
          <p:nvPr/>
        </p:nvSpPr>
        <p:spPr>
          <a:xfrm>
            <a:off x="-67534" y="1809750"/>
            <a:ext cx="3731866" cy="600164"/>
          </a:xfrm>
          <a:prstGeom prst="rect">
            <a:avLst/>
          </a:prstGeom>
          <a:noFill/>
        </p:spPr>
        <p:txBody>
          <a:bodyPr wrap="square" rtlCol="0">
            <a:spAutoFit/>
          </a:bodyPr>
          <a:lstStyle/>
          <a:p>
            <a:pPr algn="ctr">
              <a:spcAft>
                <a:spcPts val="600"/>
              </a:spcAft>
            </a:pPr>
            <a:r>
              <a:rPr lang="en-US" sz="1400" b="1" dirty="0">
                <a:latin typeface="Franklin Gothic Medium" panose="020B0603020102020204" pitchFamily="34" charset="0"/>
                <a:cs typeface="Arial" panose="020B0604020202020204" pitchFamily="34" charset="0"/>
              </a:rPr>
              <a:t>Hyporheic Exchange and </a:t>
            </a:r>
          </a:p>
          <a:p>
            <a:pPr algn="ctr">
              <a:spcAft>
                <a:spcPts val="600"/>
              </a:spcAft>
            </a:pPr>
            <a:r>
              <a:rPr lang="en-US" sz="1400" b="1" dirty="0">
                <a:latin typeface="Franklin Gothic Medium" panose="020B0603020102020204" pitchFamily="34" charset="0"/>
                <a:cs typeface="Arial" panose="020B0604020202020204" pitchFamily="34" charset="0"/>
              </a:rPr>
              <a:t>Groundwater-Surface Water Interactions</a:t>
            </a:r>
            <a:endParaRPr lang="en-US" sz="1400" dirty="0">
              <a:latin typeface="Franklin Gothic Medium" panose="020B06030201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420AE57-CECF-FC25-F0B0-3BA312EA1DFF}"/>
              </a:ext>
            </a:extLst>
          </p:cNvPr>
          <p:cNvSpPr txBox="1"/>
          <p:nvPr/>
        </p:nvSpPr>
        <p:spPr>
          <a:xfrm>
            <a:off x="2860137" y="1809750"/>
            <a:ext cx="3539416" cy="600164"/>
          </a:xfrm>
          <a:prstGeom prst="rect">
            <a:avLst/>
          </a:prstGeom>
          <a:noFill/>
        </p:spPr>
        <p:txBody>
          <a:bodyPr wrap="square" rtlCol="0">
            <a:spAutoFit/>
          </a:bodyPr>
          <a:lstStyle/>
          <a:p>
            <a:pPr algn="ctr">
              <a:spcAft>
                <a:spcPts val="600"/>
              </a:spcAft>
            </a:pPr>
            <a:r>
              <a:rPr lang="en-US" sz="1400" b="1" dirty="0">
                <a:latin typeface="Franklin Gothic Medium" panose="020B0603020102020204" pitchFamily="34" charset="0"/>
                <a:cs typeface="Arial" panose="020B0604020202020204" pitchFamily="34" charset="0"/>
              </a:rPr>
              <a:t>Wetland and WOTUS </a:t>
            </a:r>
          </a:p>
          <a:p>
            <a:pPr algn="ctr">
              <a:spcAft>
                <a:spcPts val="600"/>
              </a:spcAft>
            </a:pPr>
            <a:r>
              <a:rPr lang="en-US" sz="1400" b="1" dirty="0">
                <a:latin typeface="Franklin Gothic Medium" panose="020B0603020102020204" pitchFamily="34" charset="0"/>
                <a:cs typeface="Arial" panose="020B0604020202020204" pitchFamily="34" charset="0"/>
              </a:rPr>
              <a:t>Policy Analysis</a:t>
            </a:r>
            <a:endParaRPr lang="en-US" sz="1600" b="1" dirty="0">
              <a:latin typeface="Franklin Gothic Medium" panose="020B06030201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3FA0898-4B31-855F-63A8-2BEA31FF2BFC}"/>
              </a:ext>
            </a:extLst>
          </p:cNvPr>
          <p:cNvSpPr txBox="1"/>
          <p:nvPr/>
        </p:nvSpPr>
        <p:spPr>
          <a:xfrm>
            <a:off x="5595358" y="1809750"/>
            <a:ext cx="3652200" cy="1200329"/>
          </a:xfrm>
          <a:prstGeom prst="rect">
            <a:avLst/>
          </a:prstGeom>
          <a:noFill/>
        </p:spPr>
        <p:txBody>
          <a:bodyPr wrap="square" rtlCol="0">
            <a:spAutoFit/>
          </a:bodyPr>
          <a:lstStyle/>
          <a:p>
            <a:pPr algn="ctr">
              <a:spcAft>
                <a:spcPts val="600"/>
              </a:spcAft>
            </a:pPr>
            <a:r>
              <a:rPr lang="en-US" sz="1400" b="1" dirty="0">
                <a:latin typeface="Franklin Gothic Medium" panose="020B0603020102020204" pitchFamily="34" charset="0"/>
                <a:cs typeface="Arial" panose="020B0604020202020204" pitchFamily="34" charset="0"/>
              </a:rPr>
              <a:t>River Water Temperature Modeling </a:t>
            </a:r>
          </a:p>
          <a:p>
            <a:pPr algn="ctr">
              <a:spcAft>
                <a:spcPts val="600"/>
              </a:spcAft>
            </a:pPr>
            <a:r>
              <a:rPr lang="en-US" sz="1400" b="1" dirty="0">
                <a:latin typeface="Franklin Gothic Medium" panose="020B0603020102020204" pitchFamily="34" charset="0"/>
                <a:cs typeface="Arial" panose="020B0604020202020204" pitchFamily="34" charset="0"/>
              </a:rPr>
              <a:t>(Machine Learning + Mechanistic)</a:t>
            </a:r>
          </a:p>
          <a:p>
            <a:pPr marL="176213" indent="-176213" algn="ctr">
              <a:buFont typeface="Arial" panose="020B0604020202020204" pitchFamily="34" charset="0"/>
              <a:buChar char="•"/>
            </a:pPr>
            <a:endParaRPr lang="en-US" sz="1600" b="1" dirty="0">
              <a:latin typeface="Franklin Gothic Medium" panose="020B0603020102020204" pitchFamily="34" charset="0"/>
              <a:cs typeface="Arial" panose="020B0604020202020204" pitchFamily="34" charset="0"/>
            </a:endParaRPr>
          </a:p>
          <a:p>
            <a:pPr marL="114300" indent="-114300" algn="ctr">
              <a:buFont typeface="Arial" panose="020B0604020202020204" pitchFamily="34" charset="0"/>
              <a:buChar char="•"/>
            </a:pPr>
            <a:endParaRPr lang="en-US" b="1" dirty="0">
              <a:latin typeface="Franklin Gothic Medium" panose="020B06030201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A0D26899-B3C4-0711-B584-495716D72FDB}"/>
              </a:ext>
            </a:extLst>
          </p:cNvPr>
          <p:cNvPicPr>
            <a:picLocks noChangeAspect="1"/>
          </p:cNvPicPr>
          <p:nvPr/>
        </p:nvPicPr>
        <p:blipFill>
          <a:blip r:embed="rId9"/>
          <a:stretch>
            <a:fillRect/>
          </a:stretch>
        </p:blipFill>
        <p:spPr>
          <a:xfrm>
            <a:off x="6325100" y="2706486"/>
            <a:ext cx="2268230" cy="1929207"/>
          </a:xfrm>
          <a:prstGeom prst="rect">
            <a:avLst/>
          </a:prstGeom>
        </p:spPr>
      </p:pic>
      <p:sp>
        <p:nvSpPr>
          <p:cNvPr id="20" name="TextBox 19">
            <a:extLst>
              <a:ext uri="{FF2B5EF4-FFF2-40B4-BE49-F238E27FC236}">
                <a16:creationId xmlns:a16="http://schemas.microsoft.com/office/drawing/2014/main" id="{577E0E68-8C40-98A7-1F24-989001E7201C}"/>
              </a:ext>
            </a:extLst>
          </p:cNvPr>
          <p:cNvSpPr txBox="1"/>
          <p:nvPr/>
        </p:nvSpPr>
        <p:spPr>
          <a:xfrm>
            <a:off x="6324257" y="2415465"/>
            <a:ext cx="2194402" cy="230832"/>
          </a:xfrm>
          <a:prstGeom prst="rect">
            <a:avLst/>
          </a:prstGeom>
          <a:noFill/>
        </p:spPr>
        <p:txBody>
          <a:bodyPr wrap="square" rtlCol="0">
            <a:spAutoFit/>
          </a:bodyPr>
          <a:lstStyle/>
          <a:p>
            <a:pPr algn="ctr"/>
            <a:r>
              <a:rPr lang="en-US" sz="900" i="1" dirty="0">
                <a:latin typeface="Franklin Gothic Medium" panose="020B0603020102020204" pitchFamily="34" charset="0"/>
                <a:cs typeface="Arial" panose="020B0604020202020204" pitchFamily="34" charset="0"/>
              </a:rPr>
              <a:t>Wade et al., in review</a:t>
            </a:r>
          </a:p>
        </p:txBody>
      </p:sp>
    </p:spTree>
    <p:extLst>
      <p:ext uri="{BB962C8B-B14F-4D97-AF65-F5344CB8AC3E}">
        <p14:creationId xmlns:p14="http://schemas.microsoft.com/office/powerpoint/2010/main" val="3202794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20</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Incorporating a Conceptual Hyporheic Zone</a:t>
            </a:r>
            <a:endParaRPr spc="295" dirty="0">
              <a:latin typeface="Franklin Gothic Medium" panose="020B06030201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0229A5E-DC73-064A-D26B-4BB84557FBE9}"/>
              </a:ext>
            </a:extLst>
          </p:cNvPr>
          <p:cNvPicPr>
            <a:picLocks noChangeAspect="1"/>
          </p:cNvPicPr>
          <p:nvPr/>
        </p:nvPicPr>
        <p:blipFill>
          <a:blip r:embed="rId3"/>
          <a:stretch>
            <a:fillRect/>
          </a:stretch>
        </p:blipFill>
        <p:spPr>
          <a:xfrm>
            <a:off x="3839044" y="1962150"/>
            <a:ext cx="5048337" cy="2074353"/>
          </a:xfrm>
          <a:prstGeom prst="rect">
            <a:avLst/>
          </a:prstGeom>
        </p:spPr>
      </p:pic>
      <p:sp>
        <p:nvSpPr>
          <p:cNvPr id="4" name="TextBox 3">
            <a:extLst>
              <a:ext uri="{FF2B5EF4-FFF2-40B4-BE49-F238E27FC236}">
                <a16:creationId xmlns:a16="http://schemas.microsoft.com/office/drawing/2014/main" id="{2A493C88-52DE-E49E-324D-28EA3493395A}"/>
              </a:ext>
            </a:extLst>
          </p:cNvPr>
          <p:cNvSpPr txBox="1"/>
          <p:nvPr/>
        </p:nvSpPr>
        <p:spPr>
          <a:xfrm>
            <a:off x="1066800" y="967462"/>
            <a:ext cx="7391400" cy="584775"/>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Our approach simulates the thermal effects of hyporheic exchange using tuned parameters controlling </a:t>
            </a:r>
            <a:r>
              <a:rPr lang="en-US" sz="1600" b="1" dirty="0">
                <a:solidFill>
                  <a:srgbClr val="1A4B90"/>
                </a:solidFill>
                <a:latin typeface="Franklin Gothic Medium" panose="020B0603020102020204" pitchFamily="34" charset="0"/>
                <a:cs typeface="Arial" panose="020B0604020202020204" pitchFamily="34" charset="0"/>
              </a:rPr>
              <a:t>lag time </a:t>
            </a:r>
            <a:r>
              <a:rPr lang="en-US" sz="1600" dirty="0">
                <a:latin typeface="Franklin Gothic Medium" panose="020B0603020102020204" pitchFamily="34" charset="0"/>
                <a:cs typeface="Arial" panose="020B0604020202020204" pitchFamily="34" charset="0"/>
              </a:rPr>
              <a:t>and</a:t>
            </a:r>
            <a:r>
              <a:rPr lang="en-US" sz="1600" dirty="0">
                <a:solidFill>
                  <a:srgbClr val="1A4B90"/>
                </a:solidFill>
                <a:latin typeface="Franklin Gothic Medium" panose="020B0603020102020204" pitchFamily="34" charset="0"/>
                <a:cs typeface="Arial" panose="020B0604020202020204" pitchFamily="34" charset="0"/>
              </a:rPr>
              <a:t> </a:t>
            </a:r>
            <a:r>
              <a:rPr lang="en-US" sz="1600" b="1" dirty="0">
                <a:solidFill>
                  <a:srgbClr val="1A4B90"/>
                </a:solidFill>
                <a:latin typeface="Franklin Gothic Medium" panose="020B0603020102020204" pitchFamily="34" charset="0"/>
                <a:cs typeface="Arial" panose="020B0604020202020204" pitchFamily="34" charset="0"/>
              </a:rPr>
              <a:t>inflow rate</a:t>
            </a:r>
            <a:r>
              <a:rPr lang="en-US" sz="1600" b="1" dirty="0">
                <a:solidFill>
                  <a:schemeClr val="tx1"/>
                </a:solidFill>
                <a:latin typeface="Franklin Gothic Medium" panose="020B0603020102020204" pitchFamily="34" charset="0"/>
                <a:cs typeface="Arial" panose="020B0604020202020204" pitchFamily="34" charset="0"/>
              </a:rPr>
              <a:t> </a:t>
            </a:r>
            <a:r>
              <a:rPr lang="en-US" sz="1600" dirty="0">
                <a:solidFill>
                  <a:schemeClr val="tx1"/>
                </a:solidFill>
                <a:latin typeface="Franklin Gothic Medium" panose="020B0603020102020204" pitchFamily="34" charset="0"/>
                <a:cs typeface="Arial" panose="020B0604020202020204" pitchFamily="34" charset="0"/>
              </a:rPr>
              <a:t>that vary by </a:t>
            </a:r>
            <a:r>
              <a:rPr lang="en-US" sz="1600" b="1" dirty="0">
                <a:solidFill>
                  <a:schemeClr val="accent2"/>
                </a:solidFill>
                <a:latin typeface="Franklin Gothic Medium" panose="020B0603020102020204" pitchFamily="34" charset="0"/>
                <a:cs typeface="Arial" panose="020B0604020202020204" pitchFamily="34" charset="0"/>
              </a:rPr>
              <a:t>stream order.</a:t>
            </a:r>
            <a:endParaRPr lang="en-US" sz="2000" b="1" dirty="0">
              <a:solidFill>
                <a:schemeClr val="accent2"/>
              </a:solidFill>
              <a:latin typeface="Franklin Gothic Medium" panose="020B06030201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07D42F96-12FF-7FF5-6572-62308DAFF3D0}"/>
              </a:ext>
            </a:extLst>
          </p:cNvPr>
          <p:cNvGrpSpPr/>
          <p:nvPr/>
        </p:nvGrpSpPr>
        <p:grpSpPr>
          <a:xfrm>
            <a:off x="533400" y="1763198"/>
            <a:ext cx="3162582" cy="2824234"/>
            <a:chOff x="533400" y="1763198"/>
            <a:chExt cx="3162582" cy="2824234"/>
          </a:xfrm>
        </p:grpSpPr>
        <p:pic>
          <p:nvPicPr>
            <p:cNvPr id="7" name="Picture 6">
              <a:extLst>
                <a:ext uri="{FF2B5EF4-FFF2-40B4-BE49-F238E27FC236}">
                  <a16:creationId xmlns:a16="http://schemas.microsoft.com/office/drawing/2014/main" id="{2E8C9168-C471-A7F9-4694-4E217116777B}"/>
                </a:ext>
              </a:extLst>
            </p:cNvPr>
            <p:cNvPicPr>
              <a:picLocks noChangeAspect="1"/>
            </p:cNvPicPr>
            <p:nvPr/>
          </p:nvPicPr>
          <p:blipFill>
            <a:blip r:embed="rId4"/>
            <a:stretch>
              <a:fillRect/>
            </a:stretch>
          </p:blipFill>
          <p:spPr>
            <a:xfrm>
              <a:off x="533400" y="1763198"/>
              <a:ext cx="3019520" cy="2693389"/>
            </a:xfrm>
            <a:prstGeom prst="rect">
              <a:avLst/>
            </a:prstGeom>
          </p:spPr>
        </p:pic>
        <p:sp>
          <p:nvSpPr>
            <p:cNvPr id="10" name="TextBox 9">
              <a:extLst>
                <a:ext uri="{FF2B5EF4-FFF2-40B4-BE49-F238E27FC236}">
                  <a16:creationId xmlns:a16="http://schemas.microsoft.com/office/drawing/2014/main" id="{AF6BFF1D-9967-793E-3D52-E7F3E7727C2D}"/>
                </a:ext>
              </a:extLst>
            </p:cNvPr>
            <p:cNvSpPr txBox="1"/>
            <p:nvPr/>
          </p:nvSpPr>
          <p:spPr>
            <a:xfrm>
              <a:off x="1665743" y="4387377"/>
              <a:ext cx="2030239" cy="200055"/>
            </a:xfrm>
            <a:prstGeom prst="rect">
              <a:avLst/>
            </a:prstGeom>
            <a:noFill/>
          </p:spPr>
          <p:txBody>
            <a:bodyPr wrap="square" rtlCol="0">
              <a:spAutoFit/>
            </a:bodyPr>
            <a:lstStyle/>
            <a:p>
              <a:pPr algn="ctr"/>
              <a:r>
                <a:rPr lang="en-US" sz="700" b="1" dirty="0">
                  <a:solidFill>
                    <a:schemeClr val="tx1"/>
                  </a:solidFill>
                  <a:latin typeface="Arial" panose="020B0604020202020204" pitchFamily="34" charset="0"/>
                  <a:cs typeface="Arial" panose="020B0604020202020204" pitchFamily="34" charset="0"/>
                </a:rPr>
                <a:t>Cardenas (2015)</a:t>
              </a:r>
            </a:p>
          </p:txBody>
        </p:sp>
        <p:sp>
          <p:nvSpPr>
            <p:cNvPr id="11" name="Rectangle 10">
              <a:extLst>
                <a:ext uri="{FF2B5EF4-FFF2-40B4-BE49-F238E27FC236}">
                  <a16:creationId xmlns:a16="http://schemas.microsoft.com/office/drawing/2014/main" id="{16473A4B-B0C0-3439-AC1F-1A1B3F005046}"/>
                </a:ext>
              </a:extLst>
            </p:cNvPr>
            <p:cNvSpPr/>
            <p:nvPr/>
          </p:nvSpPr>
          <p:spPr>
            <a:xfrm>
              <a:off x="685800" y="1763198"/>
              <a:ext cx="152400" cy="275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1880A10-B79C-3FA7-D71E-B094B63BB904}"/>
              </a:ext>
            </a:extLst>
          </p:cNvPr>
          <p:cNvSpPr txBox="1"/>
          <p:nvPr/>
        </p:nvSpPr>
        <p:spPr>
          <a:xfrm>
            <a:off x="3996696" y="4195016"/>
            <a:ext cx="4733456" cy="830997"/>
          </a:xfrm>
          <a:prstGeom prst="rect">
            <a:avLst/>
          </a:prstGeom>
          <a:noFill/>
        </p:spPr>
        <p:txBody>
          <a:bodyPr wrap="square" rtlCol="0">
            <a:spAutoFit/>
          </a:bodyPr>
          <a:lstStyle/>
          <a:p>
            <a:pPr algn="ctr"/>
            <a:r>
              <a:rPr lang="en-US" sz="1600" dirty="0">
                <a:solidFill>
                  <a:schemeClr val="tx1"/>
                </a:solidFill>
                <a:latin typeface="Franklin Gothic Medium" panose="020B0603020102020204" pitchFamily="34" charset="0"/>
                <a:cs typeface="Arial" panose="020B0604020202020204" pitchFamily="34" charset="0"/>
              </a:rPr>
              <a:t>In summer, this narrows the diel range, providing a cooling daytime effect and a warming nighttime effect.</a:t>
            </a:r>
            <a:endParaRPr lang="en-US" sz="2000" dirty="0">
              <a:solidFill>
                <a:schemeClr val="tx1"/>
              </a:solidFill>
              <a:latin typeface="Franklin Gothic Medium" panose="020B0603020102020204" pitchFamily="34" charset="0"/>
              <a:cs typeface="Arial" panose="020B0604020202020204" pitchFamily="34" charset="0"/>
            </a:endParaRPr>
          </a:p>
        </p:txBody>
      </p:sp>
    </p:spTree>
    <p:extLst>
      <p:ext uri="{BB962C8B-B14F-4D97-AF65-F5344CB8AC3E}">
        <p14:creationId xmlns:p14="http://schemas.microsoft.com/office/powerpoint/2010/main" val="3159277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21</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4" y="197491"/>
            <a:ext cx="8154095"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Python-based Model Scripts (Soon to be on GitHub!)</a:t>
            </a:r>
            <a:endParaRPr spc="295" dirty="0">
              <a:latin typeface="Franklin Gothic Medium" panose="020B06030201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C1788DA-6416-D299-2E8F-EAB084A4452F}"/>
              </a:ext>
            </a:extLst>
          </p:cNvPr>
          <p:cNvPicPr>
            <a:picLocks noChangeAspect="1"/>
          </p:cNvPicPr>
          <p:nvPr/>
        </p:nvPicPr>
        <p:blipFill>
          <a:blip r:embed="rId3"/>
          <a:stretch>
            <a:fillRect/>
          </a:stretch>
        </p:blipFill>
        <p:spPr>
          <a:xfrm>
            <a:off x="3581400" y="895350"/>
            <a:ext cx="5112082" cy="3735070"/>
          </a:xfrm>
          <a:prstGeom prst="rect">
            <a:avLst/>
          </a:prstGeom>
        </p:spPr>
      </p:pic>
      <p:sp>
        <p:nvSpPr>
          <p:cNvPr id="3" name="TextBox 2">
            <a:extLst>
              <a:ext uri="{FF2B5EF4-FFF2-40B4-BE49-F238E27FC236}">
                <a16:creationId xmlns:a16="http://schemas.microsoft.com/office/drawing/2014/main" id="{27FA4885-B5D0-E16B-5E4A-D26E820EC35E}"/>
              </a:ext>
            </a:extLst>
          </p:cNvPr>
          <p:cNvSpPr txBox="1"/>
          <p:nvPr/>
        </p:nvSpPr>
        <p:spPr>
          <a:xfrm>
            <a:off x="152400" y="1047750"/>
            <a:ext cx="3124200" cy="4524315"/>
          </a:xfrm>
          <a:prstGeom prst="rect">
            <a:avLst/>
          </a:prstGeom>
          <a:noFill/>
        </p:spPr>
        <p:txBody>
          <a:bodyPr wrap="square" rtlCol="0">
            <a:spAutoFit/>
          </a:bodyPr>
          <a:lstStyle/>
          <a:p>
            <a:pPr marL="342900" indent="-342900" algn="l">
              <a:buClr>
                <a:srgbClr val="1A4B90"/>
              </a:buClr>
              <a:buFont typeface="+mj-lt"/>
              <a:buAutoNum type="arabicPeriod"/>
            </a:pPr>
            <a:r>
              <a:rPr lang="en-US" sz="1600" dirty="0">
                <a:latin typeface="Franklin Gothic Medium" panose="020B0603020102020204" pitchFamily="34" charset="0"/>
                <a:cs typeface="Arial" panose="020B0604020202020204" pitchFamily="34" charset="0"/>
              </a:rPr>
              <a:t>NWM Retrospective Data AWS Download</a:t>
            </a:r>
          </a:p>
          <a:p>
            <a:pPr marL="342900" indent="-342900" algn="l">
              <a:buClr>
                <a:srgbClr val="1A4B90"/>
              </a:buClr>
              <a:buFont typeface="+mj-lt"/>
              <a:buAutoNum type="arabicPeriod"/>
            </a:pPr>
            <a:endParaRPr lang="en-US" sz="1600" dirty="0">
              <a:latin typeface="Franklin Gothic Medium" panose="020B0603020102020204" pitchFamily="34" charset="0"/>
              <a:cs typeface="Arial" panose="020B0604020202020204" pitchFamily="34" charset="0"/>
            </a:endParaRPr>
          </a:p>
          <a:p>
            <a:pPr marL="342900" indent="-342900" algn="l">
              <a:buClr>
                <a:srgbClr val="1A4B90"/>
              </a:buClr>
              <a:buFont typeface="+mj-lt"/>
              <a:buAutoNum type="arabicPeriod"/>
            </a:pPr>
            <a:r>
              <a:rPr lang="en-US" sz="1600" dirty="0">
                <a:latin typeface="Franklin Gothic Medium" panose="020B0603020102020204" pitchFamily="34" charset="0"/>
                <a:cs typeface="Arial" panose="020B0604020202020204" pitchFamily="34" charset="0"/>
              </a:rPr>
              <a:t>Riparian Shading Data and Calculations</a:t>
            </a:r>
          </a:p>
          <a:p>
            <a:pPr marL="342900" indent="-342900" algn="l">
              <a:buClr>
                <a:srgbClr val="1A4B90"/>
              </a:buClr>
              <a:buFont typeface="+mj-lt"/>
              <a:buAutoNum type="arabicPeriod"/>
            </a:pPr>
            <a:endParaRPr lang="en-US" sz="1600" dirty="0">
              <a:latin typeface="Franklin Gothic Medium" panose="020B0603020102020204" pitchFamily="34" charset="0"/>
              <a:cs typeface="Arial" panose="020B0604020202020204" pitchFamily="34" charset="0"/>
            </a:endParaRPr>
          </a:p>
          <a:p>
            <a:pPr marL="342900" indent="-342900" algn="l">
              <a:buClr>
                <a:srgbClr val="1A4B90"/>
              </a:buClr>
              <a:buFont typeface="+mj-lt"/>
              <a:buAutoNum type="arabicPeriod"/>
            </a:pPr>
            <a:r>
              <a:rPr lang="en-US" sz="1600" dirty="0">
                <a:latin typeface="Franklin Gothic Medium" panose="020B0603020102020204" pitchFamily="34" charset="0"/>
                <a:cs typeface="Arial" panose="020B0604020202020204" pitchFamily="34" charset="0"/>
              </a:rPr>
              <a:t>Water Temperature Model (v20!)</a:t>
            </a:r>
          </a:p>
          <a:p>
            <a:pPr marL="342900" indent="-342900" algn="l">
              <a:buClr>
                <a:srgbClr val="1A4B90"/>
              </a:buClr>
              <a:buFont typeface="+mj-lt"/>
              <a:buAutoNum type="arabicPeriod"/>
            </a:pPr>
            <a:endParaRPr lang="en-US" sz="1600" dirty="0">
              <a:latin typeface="Franklin Gothic Medium" panose="020B0603020102020204" pitchFamily="34" charset="0"/>
              <a:cs typeface="Arial" panose="020B0604020202020204" pitchFamily="34" charset="0"/>
            </a:endParaRPr>
          </a:p>
          <a:p>
            <a:pPr marL="342900" indent="-342900" algn="l">
              <a:buClr>
                <a:srgbClr val="1A4B90"/>
              </a:buClr>
              <a:buFont typeface="+mj-lt"/>
              <a:buAutoNum type="arabicPeriod"/>
            </a:pPr>
            <a:r>
              <a:rPr lang="en-US" sz="1600" dirty="0">
                <a:latin typeface="Franklin Gothic Medium" panose="020B0603020102020204" pitchFamily="34" charset="0"/>
                <a:cs typeface="Arial" panose="020B0604020202020204" pitchFamily="34" charset="0"/>
              </a:rPr>
              <a:t>Model Runs, Monte Carlo,  and Error Calculation</a:t>
            </a:r>
          </a:p>
          <a:p>
            <a:pPr marL="342900" indent="-342900" algn="l">
              <a:buClr>
                <a:srgbClr val="1A4B90"/>
              </a:buClr>
              <a:buFont typeface="+mj-lt"/>
              <a:buAutoNum type="arabicPeriod"/>
            </a:pPr>
            <a:endParaRPr lang="en-US" sz="1600" dirty="0">
              <a:latin typeface="Franklin Gothic Medium" panose="020B0603020102020204" pitchFamily="34" charset="0"/>
              <a:cs typeface="Arial" panose="020B0604020202020204" pitchFamily="34" charset="0"/>
            </a:endParaRPr>
          </a:p>
          <a:p>
            <a:pPr marL="342900" indent="-342900" algn="l">
              <a:buClr>
                <a:srgbClr val="1A4B90"/>
              </a:buClr>
              <a:buFont typeface="+mj-lt"/>
              <a:buAutoNum type="arabicPeriod"/>
            </a:pPr>
            <a:r>
              <a:rPr lang="en-US" sz="1600" dirty="0">
                <a:latin typeface="Franklin Gothic Medium" panose="020B0603020102020204" pitchFamily="34" charset="0"/>
                <a:cs typeface="Arial" panose="020B0604020202020204" pitchFamily="34" charset="0"/>
              </a:rPr>
              <a:t>Data Visualization</a:t>
            </a:r>
          </a:p>
          <a:p>
            <a:pPr marL="342900" indent="-342900" algn="l">
              <a:buFont typeface="+mj-lt"/>
              <a:buAutoNum type="arabicPeriod"/>
            </a:pPr>
            <a:endParaRPr lang="en-US" sz="1600" dirty="0">
              <a:latin typeface="Franklin Gothic Medium" panose="020B0603020102020204" pitchFamily="34" charset="0"/>
              <a:cs typeface="Arial" panose="020B0604020202020204" pitchFamily="34" charset="0"/>
            </a:endParaRPr>
          </a:p>
          <a:p>
            <a:pPr marL="342900" indent="-342900" algn="l">
              <a:buFont typeface="+mj-lt"/>
              <a:buAutoNum type="arabicPeriod"/>
            </a:pPr>
            <a:endParaRPr lang="en-US" sz="1600" dirty="0">
              <a:latin typeface="Franklin Gothic Medium" panose="020B0603020102020204" pitchFamily="34" charset="0"/>
              <a:cs typeface="Arial" panose="020B0604020202020204" pitchFamily="34" charset="0"/>
            </a:endParaRPr>
          </a:p>
          <a:p>
            <a:pPr algn="l"/>
            <a:endParaRPr lang="en-US" sz="1600" dirty="0">
              <a:latin typeface="Franklin Gothic Medium" panose="020B0603020102020204" pitchFamily="34" charset="0"/>
              <a:cs typeface="Arial" panose="020B0604020202020204" pitchFamily="34" charset="0"/>
            </a:endParaRPr>
          </a:p>
          <a:p>
            <a:pPr algn="ctr"/>
            <a:endParaRPr lang="en-US" sz="1600" dirty="0">
              <a:latin typeface="Franklin Gothic Medium" panose="020B0603020102020204" pitchFamily="34" charset="0"/>
              <a:cs typeface="Arial" panose="020B0604020202020204" pitchFamily="34" charset="0"/>
            </a:endParaRPr>
          </a:p>
          <a:p>
            <a:pPr algn="ctr"/>
            <a:endParaRPr lang="en-US" sz="1600" dirty="0">
              <a:latin typeface="Franklin Gothic Medium" panose="020B0603020102020204" pitchFamily="34" charset="0"/>
              <a:cs typeface="Arial" panose="020B0604020202020204" pitchFamily="34" charset="0"/>
            </a:endParaRPr>
          </a:p>
        </p:txBody>
      </p:sp>
    </p:spTree>
    <p:extLst>
      <p:ext uri="{BB962C8B-B14F-4D97-AF65-F5344CB8AC3E}">
        <p14:creationId xmlns:p14="http://schemas.microsoft.com/office/powerpoint/2010/main" val="3264883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Model Configurations as Hypotheses for Processes</a:t>
            </a:r>
            <a:endParaRPr spc="295" dirty="0">
              <a:latin typeface="Franklin Gothic Medium" panose="020B06030201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0870D50-E86F-DFA2-D408-5F108F7520B5}"/>
              </a:ext>
            </a:extLst>
          </p:cNvPr>
          <p:cNvSpPr/>
          <p:nvPr/>
        </p:nvSpPr>
        <p:spPr>
          <a:xfrm>
            <a:off x="342205" y="1714114"/>
            <a:ext cx="1981200" cy="307339"/>
          </a:xfrm>
          <a:prstGeom prst="rect">
            <a:avLst/>
          </a:prstGeom>
          <a:solidFill>
            <a:srgbClr val="F4DF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M1</a:t>
            </a:r>
          </a:p>
        </p:txBody>
      </p:sp>
      <p:sp>
        <p:nvSpPr>
          <p:cNvPr id="5" name="Rectangle 4">
            <a:extLst>
              <a:ext uri="{FF2B5EF4-FFF2-40B4-BE49-F238E27FC236}">
                <a16:creationId xmlns:a16="http://schemas.microsoft.com/office/drawing/2014/main" id="{A8DC3F9B-4B50-EA32-FC64-3FC27015DFED}"/>
              </a:ext>
            </a:extLst>
          </p:cNvPr>
          <p:cNvSpPr/>
          <p:nvPr/>
        </p:nvSpPr>
        <p:spPr>
          <a:xfrm>
            <a:off x="2515914" y="1714114"/>
            <a:ext cx="1981200" cy="307339"/>
          </a:xfrm>
          <a:prstGeom prst="rect">
            <a:avLst/>
          </a:prstGeom>
          <a:solidFill>
            <a:srgbClr val="D5DB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M2</a:t>
            </a:r>
          </a:p>
        </p:txBody>
      </p:sp>
      <p:sp>
        <p:nvSpPr>
          <p:cNvPr id="7" name="Rectangle 6">
            <a:extLst>
              <a:ext uri="{FF2B5EF4-FFF2-40B4-BE49-F238E27FC236}">
                <a16:creationId xmlns:a16="http://schemas.microsoft.com/office/drawing/2014/main" id="{0C7CA96D-2B39-83BC-23B0-D8D289A56E02}"/>
              </a:ext>
            </a:extLst>
          </p:cNvPr>
          <p:cNvSpPr/>
          <p:nvPr/>
        </p:nvSpPr>
        <p:spPr>
          <a:xfrm>
            <a:off x="4692725" y="1714114"/>
            <a:ext cx="1981200" cy="307339"/>
          </a:xfrm>
          <a:prstGeom prst="rect">
            <a:avLst/>
          </a:prstGeom>
          <a:solidFill>
            <a:srgbClr val="D8E9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M3</a:t>
            </a:r>
          </a:p>
        </p:txBody>
      </p:sp>
      <p:sp>
        <p:nvSpPr>
          <p:cNvPr id="9" name="Rectangle 8">
            <a:extLst>
              <a:ext uri="{FF2B5EF4-FFF2-40B4-BE49-F238E27FC236}">
                <a16:creationId xmlns:a16="http://schemas.microsoft.com/office/drawing/2014/main" id="{2B4A3844-48D2-DA0D-D74F-E4E0440444CD}"/>
              </a:ext>
            </a:extLst>
          </p:cNvPr>
          <p:cNvSpPr/>
          <p:nvPr/>
        </p:nvSpPr>
        <p:spPr>
          <a:xfrm>
            <a:off x="6866434" y="1714114"/>
            <a:ext cx="1981200" cy="307339"/>
          </a:xfrm>
          <a:prstGeom prst="rect">
            <a:avLst/>
          </a:prstGeom>
          <a:solidFill>
            <a:srgbClr val="EAD5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M4</a:t>
            </a:r>
          </a:p>
        </p:txBody>
      </p:sp>
      <p:sp>
        <p:nvSpPr>
          <p:cNvPr id="10" name="Rectangle 9">
            <a:extLst>
              <a:ext uri="{FF2B5EF4-FFF2-40B4-BE49-F238E27FC236}">
                <a16:creationId xmlns:a16="http://schemas.microsoft.com/office/drawing/2014/main" id="{9DB6ACDB-4A2F-7355-8136-F55577EFEF10}"/>
              </a:ext>
            </a:extLst>
          </p:cNvPr>
          <p:cNvSpPr/>
          <p:nvPr/>
        </p:nvSpPr>
        <p:spPr>
          <a:xfrm>
            <a:off x="342205" y="2021453"/>
            <a:ext cx="1981200" cy="8550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F9747C-1ED9-2A31-A265-3577AC3CDE91}"/>
              </a:ext>
            </a:extLst>
          </p:cNvPr>
          <p:cNvSpPr/>
          <p:nvPr/>
        </p:nvSpPr>
        <p:spPr>
          <a:xfrm>
            <a:off x="2515914" y="2021453"/>
            <a:ext cx="1981200" cy="13122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6D7291-7ECE-1D25-BE69-E3E7DBB2DA28}"/>
              </a:ext>
            </a:extLst>
          </p:cNvPr>
          <p:cNvSpPr/>
          <p:nvPr/>
        </p:nvSpPr>
        <p:spPr>
          <a:xfrm>
            <a:off x="4692725" y="2021452"/>
            <a:ext cx="1981200" cy="13122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D1C1198-E4D7-1FEF-71AF-9CD91D7CEF8B}"/>
              </a:ext>
            </a:extLst>
          </p:cNvPr>
          <p:cNvSpPr/>
          <p:nvPr/>
        </p:nvSpPr>
        <p:spPr>
          <a:xfrm>
            <a:off x="6866434" y="2021452"/>
            <a:ext cx="1981200" cy="16170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1464086-79E8-E004-77A2-D1C5A199DFE5}"/>
              </a:ext>
            </a:extLst>
          </p:cNvPr>
          <p:cNvSpPr txBox="1"/>
          <p:nvPr/>
        </p:nvSpPr>
        <p:spPr>
          <a:xfrm>
            <a:off x="808377" y="920175"/>
            <a:ext cx="7527246" cy="584775"/>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Sequentially add complexity to model configurations, reflecting uncertainty in unknown inputs</a:t>
            </a:r>
          </a:p>
        </p:txBody>
      </p:sp>
      <p:sp>
        <p:nvSpPr>
          <p:cNvPr id="15" name="TextBox 14">
            <a:extLst>
              <a:ext uri="{FF2B5EF4-FFF2-40B4-BE49-F238E27FC236}">
                <a16:creationId xmlns:a16="http://schemas.microsoft.com/office/drawing/2014/main" id="{5C26A9E7-816F-9D54-AEEB-7B57972E98A8}"/>
              </a:ext>
            </a:extLst>
          </p:cNvPr>
          <p:cNvSpPr txBox="1"/>
          <p:nvPr/>
        </p:nvSpPr>
        <p:spPr>
          <a:xfrm>
            <a:off x="-381695" y="2036549"/>
            <a:ext cx="3429000" cy="461665"/>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Variable Groundwater</a:t>
            </a:r>
          </a:p>
          <a:p>
            <a:pPr algn="ctr"/>
            <a:r>
              <a:rPr lang="en-US" sz="1200" dirty="0">
                <a:latin typeface="Franklin Gothic Medium" panose="020B0603020102020204" pitchFamily="34" charset="0"/>
                <a:cs typeface="Arial" panose="020B0604020202020204" pitchFamily="34" charset="0"/>
              </a:rPr>
              <a:t> Temperature</a:t>
            </a:r>
          </a:p>
        </p:txBody>
      </p:sp>
      <p:sp>
        <p:nvSpPr>
          <p:cNvPr id="17" name="TextBox 16">
            <a:extLst>
              <a:ext uri="{FF2B5EF4-FFF2-40B4-BE49-F238E27FC236}">
                <a16:creationId xmlns:a16="http://schemas.microsoft.com/office/drawing/2014/main" id="{11E36CC2-CFA2-E071-1BC3-A376D32B8499}"/>
              </a:ext>
            </a:extLst>
          </p:cNvPr>
          <p:cNvSpPr txBox="1"/>
          <p:nvPr/>
        </p:nvSpPr>
        <p:spPr>
          <a:xfrm>
            <a:off x="-381695" y="2503401"/>
            <a:ext cx="3429000" cy="276999"/>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Riparian Shading</a:t>
            </a:r>
          </a:p>
        </p:txBody>
      </p:sp>
      <p:sp>
        <p:nvSpPr>
          <p:cNvPr id="18" name="TextBox 17">
            <a:extLst>
              <a:ext uri="{FF2B5EF4-FFF2-40B4-BE49-F238E27FC236}">
                <a16:creationId xmlns:a16="http://schemas.microsoft.com/office/drawing/2014/main" id="{D3801C7D-E5E7-C634-3145-ACD67EF9D655}"/>
              </a:ext>
            </a:extLst>
          </p:cNvPr>
          <p:cNvSpPr txBox="1"/>
          <p:nvPr/>
        </p:nvSpPr>
        <p:spPr>
          <a:xfrm>
            <a:off x="1792014" y="2036549"/>
            <a:ext cx="3429000" cy="461665"/>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Variable Groundwater</a:t>
            </a:r>
          </a:p>
          <a:p>
            <a:pPr algn="ctr"/>
            <a:r>
              <a:rPr lang="en-US" sz="1200" dirty="0">
                <a:latin typeface="Franklin Gothic Medium" panose="020B0603020102020204" pitchFamily="34" charset="0"/>
                <a:cs typeface="Arial" panose="020B0604020202020204" pitchFamily="34" charset="0"/>
              </a:rPr>
              <a:t> Temperature</a:t>
            </a:r>
          </a:p>
        </p:txBody>
      </p:sp>
      <p:sp>
        <p:nvSpPr>
          <p:cNvPr id="19" name="TextBox 18">
            <a:extLst>
              <a:ext uri="{FF2B5EF4-FFF2-40B4-BE49-F238E27FC236}">
                <a16:creationId xmlns:a16="http://schemas.microsoft.com/office/drawing/2014/main" id="{4CE041D1-719B-79C1-6E83-F840C5B253FA}"/>
              </a:ext>
            </a:extLst>
          </p:cNvPr>
          <p:cNvSpPr txBox="1"/>
          <p:nvPr/>
        </p:nvSpPr>
        <p:spPr>
          <a:xfrm>
            <a:off x="1792014" y="2503401"/>
            <a:ext cx="3429000" cy="276999"/>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Riparian Shading</a:t>
            </a:r>
          </a:p>
        </p:txBody>
      </p:sp>
      <p:sp>
        <p:nvSpPr>
          <p:cNvPr id="20" name="TextBox 19">
            <a:extLst>
              <a:ext uri="{FF2B5EF4-FFF2-40B4-BE49-F238E27FC236}">
                <a16:creationId xmlns:a16="http://schemas.microsoft.com/office/drawing/2014/main" id="{72B6BAD1-3F69-7019-241A-0EF5CE41DC5C}"/>
              </a:ext>
            </a:extLst>
          </p:cNvPr>
          <p:cNvSpPr txBox="1"/>
          <p:nvPr/>
        </p:nvSpPr>
        <p:spPr>
          <a:xfrm>
            <a:off x="3967274" y="2036549"/>
            <a:ext cx="3429000" cy="461665"/>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Variable Groundwater</a:t>
            </a:r>
          </a:p>
          <a:p>
            <a:pPr algn="ctr"/>
            <a:r>
              <a:rPr lang="en-US" sz="1200" dirty="0">
                <a:latin typeface="Franklin Gothic Medium" panose="020B0603020102020204" pitchFamily="34" charset="0"/>
                <a:cs typeface="Arial" panose="020B0604020202020204" pitchFamily="34" charset="0"/>
              </a:rPr>
              <a:t> Temperature</a:t>
            </a:r>
          </a:p>
        </p:txBody>
      </p:sp>
      <p:sp>
        <p:nvSpPr>
          <p:cNvPr id="21" name="TextBox 20">
            <a:extLst>
              <a:ext uri="{FF2B5EF4-FFF2-40B4-BE49-F238E27FC236}">
                <a16:creationId xmlns:a16="http://schemas.microsoft.com/office/drawing/2014/main" id="{0050B55E-4360-1F35-7718-1ACBC0172AFF}"/>
              </a:ext>
            </a:extLst>
          </p:cNvPr>
          <p:cNvSpPr txBox="1"/>
          <p:nvPr/>
        </p:nvSpPr>
        <p:spPr>
          <a:xfrm>
            <a:off x="3967274" y="2503401"/>
            <a:ext cx="3429000" cy="276999"/>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Riparian Shading</a:t>
            </a:r>
          </a:p>
        </p:txBody>
      </p:sp>
      <p:sp>
        <p:nvSpPr>
          <p:cNvPr id="22" name="TextBox 21">
            <a:extLst>
              <a:ext uri="{FF2B5EF4-FFF2-40B4-BE49-F238E27FC236}">
                <a16:creationId xmlns:a16="http://schemas.microsoft.com/office/drawing/2014/main" id="{139C505C-3D74-A4E1-FB93-964520839722}"/>
              </a:ext>
            </a:extLst>
          </p:cNvPr>
          <p:cNvSpPr txBox="1"/>
          <p:nvPr/>
        </p:nvSpPr>
        <p:spPr>
          <a:xfrm>
            <a:off x="6148787" y="2036549"/>
            <a:ext cx="3429000" cy="461665"/>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Variable Groundwater</a:t>
            </a:r>
          </a:p>
          <a:p>
            <a:pPr algn="ctr"/>
            <a:r>
              <a:rPr lang="en-US" sz="1200" dirty="0">
                <a:latin typeface="Franklin Gothic Medium" panose="020B0603020102020204" pitchFamily="34" charset="0"/>
                <a:cs typeface="Arial" panose="020B0604020202020204" pitchFamily="34" charset="0"/>
              </a:rPr>
              <a:t> Temperature</a:t>
            </a:r>
          </a:p>
        </p:txBody>
      </p:sp>
      <p:sp>
        <p:nvSpPr>
          <p:cNvPr id="23" name="TextBox 22">
            <a:extLst>
              <a:ext uri="{FF2B5EF4-FFF2-40B4-BE49-F238E27FC236}">
                <a16:creationId xmlns:a16="http://schemas.microsoft.com/office/drawing/2014/main" id="{875CFDA2-46A8-E097-822D-FBA1879C3A37}"/>
              </a:ext>
            </a:extLst>
          </p:cNvPr>
          <p:cNvSpPr txBox="1"/>
          <p:nvPr/>
        </p:nvSpPr>
        <p:spPr>
          <a:xfrm>
            <a:off x="6148787" y="2503401"/>
            <a:ext cx="3429000" cy="276999"/>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Riparian Shading</a:t>
            </a:r>
          </a:p>
        </p:txBody>
      </p:sp>
      <p:sp>
        <p:nvSpPr>
          <p:cNvPr id="24" name="TextBox 23">
            <a:extLst>
              <a:ext uri="{FF2B5EF4-FFF2-40B4-BE49-F238E27FC236}">
                <a16:creationId xmlns:a16="http://schemas.microsoft.com/office/drawing/2014/main" id="{DA4382D2-21F1-9ADC-2F36-2CB1D4664034}"/>
              </a:ext>
            </a:extLst>
          </p:cNvPr>
          <p:cNvSpPr txBox="1"/>
          <p:nvPr/>
        </p:nvSpPr>
        <p:spPr>
          <a:xfrm>
            <a:off x="1792014" y="2800350"/>
            <a:ext cx="3429000" cy="461665"/>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Variable Groundwater</a:t>
            </a:r>
          </a:p>
          <a:p>
            <a:pPr algn="ctr"/>
            <a:r>
              <a:rPr lang="en-US" sz="1200" dirty="0">
                <a:latin typeface="Franklin Gothic Medium" panose="020B0603020102020204" pitchFamily="34" charset="0"/>
                <a:cs typeface="Arial" panose="020B0604020202020204" pitchFamily="34" charset="0"/>
              </a:rPr>
              <a:t>Inflow</a:t>
            </a:r>
          </a:p>
        </p:txBody>
      </p:sp>
      <p:sp>
        <p:nvSpPr>
          <p:cNvPr id="25" name="TextBox 24">
            <a:extLst>
              <a:ext uri="{FF2B5EF4-FFF2-40B4-BE49-F238E27FC236}">
                <a16:creationId xmlns:a16="http://schemas.microsoft.com/office/drawing/2014/main" id="{A9B4CF3B-E281-0F02-F605-1DE8DA486D26}"/>
              </a:ext>
            </a:extLst>
          </p:cNvPr>
          <p:cNvSpPr txBox="1"/>
          <p:nvPr/>
        </p:nvSpPr>
        <p:spPr>
          <a:xfrm>
            <a:off x="3967274" y="2892683"/>
            <a:ext cx="3429000" cy="276999"/>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Hyporheic Exchange</a:t>
            </a:r>
          </a:p>
        </p:txBody>
      </p:sp>
      <p:sp>
        <p:nvSpPr>
          <p:cNvPr id="26" name="TextBox 25">
            <a:extLst>
              <a:ext uri="{FF2B5EF4-FFF2-40B4-BE49-F238E27FC236}">
                <a16:creationId xmlns:a16="http://schemas.microsoft.com/office/drawing/2014/main" id="{3833A3FB-3F99-A9B0-9ACF-0AB977AE2D61}"/>
              </a:ext>
            </a:extLst>
          </p:cNvPr>
          <p:cNvSpPr txBox="1"/>
          <p:nvPr/>
        </p:nvSpPr>
        <p:spPr>
          <a:xfrm>
            <a:off x="6148787" y="2800350"/>
            <a:ext cx="3429000" cy="461665"/>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Variable Groundwater</a:t>
            </a:r>
          </a:p>
          <a:p>
            <a:pPr algn="ctr"/>
            <a:r>
              <a:rPr lang="en-US" sz="1200" dirty="0">
                <a:latin typeface="Franklin Gothic Medium" panose="020B0603020102020204" pitchFamily="34" charset="0"/>
                <a:cs typeface="Arial" panose="020B0604020202020204" pitchFamily="34" charset="0"/>
              </a:rPr>
              <a:t>Inflow</a:t>
            </a:r>
          </a:p>
        </p:txBody>
      </p:sp>
      <p:sp>
        <p:nvSpPr>
          <p:cNvPr id="27" name="TextBox 26">
            <a:extLst>
              <a:ext uri="{FF2B5EF4-FFF2-40B4-BE49-F238E27FC236}">
                <a16:creationId xmlns:a16="http://schemas.microsoft.com/office/drawing/2014/main" id="{A3E2C383-4115-C0C7-38F7-0DC8DCAFFCF3}"/>
              </a:ext>
            </a:extLst>
          </p:cNvPr>
          <p:cNvSpPr txBox="1"/>
          <p:nvPr/>
        </p:nvSpPr>
        <p:spPr>
          <a:xfrm>
            <a:off x="6139262" y="3287582"/>
            <a:ext cx="3429000" cy="276999"/>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Hyporheic Exchange</a:t>
            </a:r>
          </a:p>
        </p:txBody>
      </p:sp>
      <p:sp>
        <p:nvSpPr>
          <p:cNvPr id="28" name="Right Arrow 27">
            <a:extLst>
              <a:ext uri="{FF2B5EF4-FFF2-40B4-BE49-F238E27FC236}">
                <a16:creationId xmlns:a16="http://schemas.microsoft.com/office/drawing/2014/main" id="{98828EE8-5D80-C4A5-FB81-8A9C3A4842DA}"/>
              </a:ext>
            </a:extLst>
          </p:cNvPr>
          <p:cNvSpPr/>
          <p:nvPr/>
        </p:nvSpPr>
        <p:spPr>
          <a:xfrm>
            <a:off x="2357983" y="4014664"/>
            <a:ext cx="4428034" cy="343440"/>
          </a:xfrm>
          <a:prstGeom prst="rightArrow">
            <a:avLst/>
          </a:prstGeom>
          <a:solidFill>
            <a:srgbClr val="1A4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E83C772-DA92-F1C9-AFA8-AE9E95319EAA}"/>
              </a:ext>
            </a:extLst>
          </p:cNvPr>
          <p:cNvSpPr txBox="1"/>
          <p:nvPr/>
        </p:nvSpPr>
        <p:spPr>
          <a:xfrm>
            <a:off x="808377" y="3714750"/>
            <a:ext cx="7527246" cy="338554"/>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Increasing Parameterization</a:t>
            </a:r>
          </a:p>
        </p:txBody>
      </p:sp>
      <p:sp>
        <p:nvSpPr>
          <p:cNvPr id="30" name="TextBox 29">
            <a:extLst>
              <a:ext uri="{FF2B5EF4-FFF2-40B4-BE49-F238E27FC236}">
                <a16:creationId xmlns:a16="http://schemas.microsoft.com/office/drawing/2014/main" id="{28F3D60B-1743-A6B3-18EA-FB9A004BFD66}"/>
              </a:ext>
            </a:extLst>
          </p:cNvPr>
          <p:cNvSpPr txBox="1"/>
          <p:nvPr/>
        </p:nvSpPr>
        <p:spPr>
          <a:xfrm>
            <a:off x="808377" y="4281904"/>
            <a:ext cx="7527246" cy="338554"/>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Additional Processes Represented</a:t>
            </a:r>
          </a:p>
        </p:txBody>
      </p:sp>
      <p:sp>
        <p:nvSpPr>
          <p:cNvPr id="3" name="object 6">
            <a:extLst>
              <a:ext uri="{FF2B5EF4-FFF2-40B4-BE49-F238E27FC236}">
                <a16:creationId xmlns:a16="http://schemas.microsoft.com/office/drawing/2014/main" id="{30C938D5-A611-9C07-D33C-A18300C302E0}"/>
              </a:ext>
            </a:extLst>
          </p:cNvPr>
          <p:cNvSpPr txBox="1"/>
          <p:nvPr/>
        </p:nvSpPr>
        <p:spPr>
          <a:xfrm>
            <a:off x="8758178" y="4781550"/>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22</a:t>
            </a:r>
            <a:endParaRPr sz="900" dirty="0">
              <a:latin typeface="Franklin Gothic Medium" panose="020B0603020102020204" pitchFamily="34" charset="0"/>
              <a:cs typeface="Calibri"/>
            </a:endParaRPr>
          </a:p>
        </p:txBody>
      </p:sp>
    </p:spTree>
    <p:extLst>
      <p:ext uri="{BB962C8B-B14F-4D97-AF65-F5344CB8AC3E}">
        <p14:creationId xmlns:p14="http://schemas.microsoft.com/office/powerpoint/2010/main" val="2752893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23</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95" dirty="0">
                <a:latin typeface="Franklin Gothic Medium" panose="020B0603020102020204" pitchFamily="34" charset="0"/>
                <a:cs typeface="Arial" panose="020B0604020202020204" pitchFamily="34" charset="0"/>
              </a:rPr>
              <a:t>Model Calibration Through Monte Carlo Tuning</a:t>
            </a:r>
            <a:endParaRPr spc="295" dirty="0">
              <a:latin typeface="Franklin Gothic Medium" panose="020B06030201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3CBBA8F-A892-95E5-9D15-4820FA7CB531}"/>
              </a:ext>
            </a:extLst>
          </p:cNvPr>
          <p:cNvSpPr txBox="1"/>
          <p:nvPr/>
        </p:nvSpPr>
        <p:spPr>
          <a:xfrm>
            <a:off x="-121200" y="1047750"/>
            <a:ext cx="5630167" cy="1077218"/>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5,000 model runs for each configuration using random uniform Monte Carlo sampling </a:t>
            </a:r>
          </a:p>
          <a:p>
            <a:pPr algn="ctr"/>
            <a:endParaRPr lang="en-US" sz="1600" dirty="0">
              <a:latin typeface="Franklin Gothic Medium" panose="020B0603020102020204" pitchFamily="34" charset="0"/>
              <a:cs typeface="Arial" panose="020B0604020202020204" pitchFamily="34" charset="0"/>
            </a:endParaRPr>
          </a:p>
          <a:p>
            <a:pPr algn="ctr"/>
            <a:r>
              <a:rPr lang="en-US" sz="1600" dirty="0">
                <a:latin typeface="Franklin Gothic Medium" panose="020B0603020102020204" pitchFamily="34" charset="0"/>
                <a:cs typeface="Arial" panose="020B0604020202020204" pitchFamily="34" charset="0"/>
              </a:rPr>
              <a:t>Each run takes ~15 seconds for 1 month (on a Mac)</a:t>
            </a:r>
          </a:p>
        </p:txBody>
      </p:sp>
      <p:graphicFrame>
        <p:nvGraphicFramePr>
          <p:cNvPr id="4" name="Table 3">
            <a:extLst>
              <a:ext uri="{FF2B5EF4-FFF2-40B4-BE49-F238E27FC236}">
                <a16:creationId xmlns:a16="http://schemas.microsoft.com/office/drawing/2014/main" id="{AB1B48DD-A267-CA9C-FE4D-F8B25197B7D6}"/>
              </a:ext>
            </a:extLst>
          </p:cNvPr>
          <p:cNvGraphicFramePr>
            <a:graphicFrameLocks noGrp="1"/>
          </p:cNvGraphicFramePr>
          <p:nvPr>
            <p:extLst>
              <p:ext uri="{D42A27DB-BD31-4B8C-83A1-F6EECF244321}">
                <p14:modId xmlns:p14="http://schemas.microsoft.com/office/powerpoint/2010/main" val="1760220885"/>
              </p:ext>
            </p:extLst>
          </p:nvPr>
        </p:nvGraphicFramePr>
        <p:xfrm>
          <a:off x="304105" y="2279531"/>
          <a:ext cx="5021262" cy="1927836"/>
        </p:xfrm>
        <a:graphic>
          <a:graphicData uri="http://schemas.openxmlformats.org/drawingml/2006/table">
            <a:tbl>
              <a:tblPr firstRow="1" firstCol="1" bandRow="1">
                <a:tableStyleId>{9D7B26C5-4107-4FEC-AEDC-1716B250A1EF}</a:tableStyleId>
              </a:tblPr>
              <a:tblGrid>
                <a:gridCol w="750653">
                  <a:extLst>
                    <a:ext uri="{9D8B030D-6E8A-4147-A177-3AD203B41FA5}">
                      <a16:colId xmlns:a16="http://schemas.microsoft.com/office/drawing/2014/main" val="3235480750"/>
                    </a:ext>
                  </a:extLst>
                </a:gridCol>
                <a:gridCol w="3225781">
                  <a:extLst>
                    <a:ext uri="{9D8B030D-6E8A-4147-A177-3AD203B41FA5}">
                      <a16:colId xmlns:a16="http://schemas.microsoft.com/office/drawing/2014/main" val="1411330574"/>
                    </a:ext>
                  </a:extLst>
                </a:gridCol>
                <a:gridCol w="1044828">
                  <a:extLst>
                    <a:ext uri="{9D8B030D-6E8A-4147-A177-3AD203B41FA5}">
                      <a16:colId xmlns:a16="http://schemas.microsoft.com/office/drawing/2014/main" val="3381582854"/>
                    </a:ext>
                  </a:extLst>
                </a:gridCol>
              </a:tblGrid>
              <a:tr h="162303">
                <a:tc>
                  <a:txBody>
                    <a:bodyPr/>
                    <a:lstStyle/>
                    <a:p>
                      <a:pPr marL="0" marR="0">
                        <a:spcBef>
                          <a:spcPts val="0"/>
                        </a:spcBef>
                        <a:spcAft>
                          <a:spcPts val="0"/>
                        </a:spcAft>
                      </a:pPr>
                      <a:r>
                        <a:rPr lang="en-US" sz="1000">
                          <a:effectLst/>
                        </a:rPr>
                        <a:t>Model</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tc>
                <a:tc>
                  <a:txBody>
                    <a:bodyPr/>
                    <a:lstStyle/>
                    <a:p>
                      <a:pPr marL="0" marR="0" algn="ctr">
                        <a:spcBef>
                          <a:spcPts val="0"/>
                        </a:spcBef>
                        <a:spcAft>
                          <a:spcPts val="0"/>
                        </a:spcAft>
                      </a:pPr>
                      <a:r>
                        <a:rPr lang="en-US" sz="1000" dirty="0">
                          <a:effectLst/>
                        </a:rPr>
                        <a:t>Tuned Parameters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tc>
                <a:tc>
                  <a:txBody>
                    <a:bodyPr/>
                    <a:lstStyle/>
                    <a:p>
                      <a:pPr marL="0" marR="0" algn="ctr">
                        <a:spcBef>
                          <a:spcPts val="0"/>
                        </a:spcBef>
                        <a:spcAft>
                          <a:spcPts val="0"/>
                        </a:spcAft>
                      </a:pPr>
                      <a:r>
                        <a:rPr lang="en-US" sz="1000" dirty="0">
                          <a:effectLst/>
                        </a:rPr>
                        <a:t>Parameter Number</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tc>
                <a:extLst>
                  <a:ext uri="{0D108BD9-81ED-4DB2-BD59-A6C34878D82A}">
                    <a16:rowId xmlns:a16="http://schemas.microsoft.com/office/drawing/2014/main" val="3580093631"/>
                  </a:ext>
                </a:extLst>
              </a:tr>
              <a:tr h="405759">
                <a:tc>
                  <a:txBody>
                    <a:bodyPr/>
                    <a:lstStyle/>
                    <a:p>
                      <a:pPr marL="0" marR="0">
                        <a:spcBef>
                          <a:spcPts val="0"/>
                        </a:spcBef>
                        <a:spcAft>
                          <a:spcPts val="0"/>
                        </a:spcAft>
                      </a:pPr>
                      <a:r>
                        <a:rPr lang="en-US" sz="1000" dirty="0">
                          <a:effectLst/>
                        </a:rPr>
                        <a:t>M1</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CE7A4A">
                        <a:alpha val="25098"/>
                      </a:srgbClr>
                    </a:solidFill>
                  </a:tcPr>
                </a:tc>
                <a:tc>
                  <a:txBody>
                    <a:bodyPr/>
                    <a:lstStyle/>
                    <a:p>
                      <a:pPr marL="0" marR="0" algn="ctr">
                        <a:spcBef>
                          <a:spcPts val="0"/>
                        </a:spcBef>
                        <a:spcAft>
                          <a:spcPts val="0"/>
                        </a:spcAft>
                      </a:pPr>
                      <a:r>
                        <a:rPr lang="en-US" sz="1000" dirty="0">
                          <a:effectLst/>
                        </a:rPr>
                        <a:t>C</a:t>
                      </a:r>
                      <a:r>
                        <a:rPr lang="en-US" sz="1000" baseline="30000" dirty="0">
                          <a:effectLst/>
                        </a:rPr>
                        <a:t>1</a:t>
                      </a:r>
                      <a:r>
                        <a:rPr lang="en-US" sz="1000" baseline="-25000" dirty="0">
                          <a:effectLst/>
                        </a:rPr>
                        <a:t>AT-GW</a:t>
                      </a:r>
                      <a:r>
                        <a:rPr lang="en-US" sz="1000" dirty="0">
                          <a:effectLst/>
                        </a:rPr>
                        <a:t>, C</a:t>
                      </a:r>
                      <a:r>
                        <a:rPr lang="en-US" sz="1000" baseline="30000" dirty="0">
                          <a:effectLst/>
                        </a:rPr>
                        <a:t>2</a:t>
                      </a:r>
                      <a:r>
                        <a:rPr lang="en-US" sz="1000" baseline="-25000" dirty="0">
                          <a:effectLst/>
                        </a:rPr>
                        <a:t>AT-GW</a:t>
                      </a:r>
                      <a:r>
                        <a:rPr lang="en-US" sz="1000" dirty="0">
                          <a:effectLst/>
                        </a:rPr>
                        <a:t>, C</a:t>
                      </a:r>
                      <a:r>
                        <a:rPr lang="en-US" sz="1000" baseline="30000" dirty="0">
                          <a:effectLst/>
                        </a:rPr>
                        <a:t>3</a:t>
                      </a:r>
                      <a:r>
                        <a:rPr lang="en-US" sz="1000" baseline="-25000" dirty="0">
                          <a:effectLst/>
                        </a:rPr>
                        <a:t>AT-GW</a:t>
                      </a:r>
                      <a:r>
                        <a:rPr lang="en-US" sz="1000" dirty="0">
                          <a:effectLst/>
                        </a:rPr>
                        <a:t>, W, </a:t>
                      </a:r>
                      <a:r>
                        <a:rPr lang="en-US" sz="1000" dirty="0" err="1">
                          <a:effectLst/>
                        </a:rPr>
                        <a:t>R</a:t>
                      </a:r>
                      <a:r>
                        <a:rPr lang="en-US" sz="1000" baseline="-25000" dirty="0" err="1">
                          <a:effectLst/>
                        </a:rPr>
                        <a:t>shade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CE7A4A">
                        <a:alpha val="25098"/>
                      </a:srgbClr>
                    </a:solidFill>
                  </a:tcPr>
                </a:tc>
                <a:tc>
                  <a:txBody>
                    <a:bodyPr/>
                    <a:lstStyle/>
                    <a:p>
                      <a:pPr marL="0" marR="0" algn="ctr">
                        <a:spcBef>
                          <a:spcPts val="0"/>
                        </a:spcBef>
                        <a:spcAft>
                          <a:spcPts val="0"/>
                        </a:spcAft>
                      </a:pPr>
                      <a:r>
                        <a:rPr lang="en-US" sz="1000" dirty="0">
                          <a:effectLst/>
                        </a:rPr>
                        <a:t>5</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CE7A4A">
                        <a:alpha val="25098"/>
                      </a:srgbClr>
                    </a:solidFill>
                  </a:tcPr>
                </a:tc>
                <a:extLst>
                  <a:ext uri="{0D108BD9-81ED-4DB2-BD59-A6C34878D82A}">
                    <a16:rowId xmlns:a16="http://schemas.microsoft.com/office/drawing/2014/main" val="3421228207"/>
                  </a:ext>
                </a:extLst>
              </a:tr>
              <a:tr h="405759">
                <a:tc>
                  <a:txBody>
                    <a:bodyPr/>
                    <a:lstStyle/>
                    <a:p>
                      <a:pPr marL="0" marR="0">
                        <a:spcBef>
                          <a:spcPts val="0"/>
                        </a:spcBef>
                        <a:spcAft>
                          <a:spcPts val="0"/>
                        </a:spcAft>
                      </a:pPr>
                      <a:r>
                        <a:rPr lang="en-US" sz="1000">
                          <a:effectLst/>
                        </a:rPr>
                        <a:t>M2</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566DAA">
                        <a:alpha val="25098"/>
                      </a:srgbClr>
                    </a:solidFill>
                  </a:tcPr>
                </a:tc>
                <a:tc>
                  <a:txBody>
                    <a:bodyPr/>
                    <a:lstStyle/>
                    <a:p>
                      <a:pPr marL="0" marR="0" algn="ctr">
                        <a:spcBef>
                          <a:spcPts val="0"/>
                        </a:spcBef>
                        <a:spcAft>
                          <a:spcPts val="0"/>
                        </a:spcAft>
                      </a:pPr>
                      <a:r>
                        <a:rPr lang="en-US" sz="1000">
                          <a:effectLst/>
                        </a:rPr>
                        <a:t>C</a:t>
                      </a:r>
                      <a:r>
                        <a:rPr lang="en-US" sz="1000" baseline="30000">
                          <a:effectLst/>
                        </a:rPr>
                        <a:t>1</a:t>
                      </a:r>
                      <a:r>
                        <a:rPr lang="en-US" sz="1000" baseline="-25000">
                          <a:effectLst/>
                        </a:rPr>
                        <a:t>AT-GW</a:t>
                      </a:r>
                      <a:r>
                        <a:rPr lang="en-US" sz="1000">
                          <a:effectLst/>
                        </a:rPr>
                        <a:t>, C</a:t>
                      </a:r>
                      <a:r>
                        <a:rPr lang="en-US" sz="1000" baseline="30000">
                          <a:effectLst/>
                        </a:rPr>
                        <a:t>2</a:t>
                      </a:r>
                      <a:r>
                        <a:rPr lang="en-US" sz="1000" baseline="-25000">
                          <a:effectLst/>
                        </a:rPr>
                        <a:t>AT-GW</a:t>
                      </a:r>
                      <a:r>
                        <a:rPr lang="en-US" sz="1000">
                          <a:effectLst/>
                        </a:rPr>
                        <a:t>, C</a:t>
                      </a:r>
                      <a:r>
                        <a:rPr lang="en-US" sz="1000" baseline="30000">
                          <a:effectLst/>
                        </a:rPr>
                        <a:t>3</a:t>
                      </a:r>
                      <a:r>
                        <a:rPr lang="en-US" sz="1000" baseline="-25000">
                          <a:effectLst/>
                        </a:rPr>
                        <a:t>AT-GW</a:t>
                      </a:r>
                      <a:r>
                        <a:rPr lang="en-US" sz="1000">
                          <a:effectLst/>
                        </a:rPr>
                        <a:t>, W, R</a:t>
                      </a:r>
                      <a:r>
                        <a:rPr lang="en-US" sz="1000" baseline="-25000">
                          <a:effectLst/>
                        </a:rPr>
                        <a:t>shade</a:t>
                      </a:r>
                      <a:r>
                        <a:rPr lang="en-US" sz="1000">
                          <a:effectLst/>
                        </a:rPr>
                        <a:t>, GW</a:t>
                      </a:r>
                      <a:r>
                        <a:rPr lang="en-US" sz="1000" baseline="30000">
                          <a:effectLst/>
                        </a:rPr>
                        <a:t>1</a:t>
                      </a:r>
                      <a:r>
                        <a:rPr lang="en-US" sz="1000">
                          <a:effectLst/>
                        </a:rPr>
                        <a:t>, GW</a:t>
                      </a:r>
                      <a:r>
                        <a:rPr lang="en-US" sz="1000" baseline="30000">
                          <a:effectLst/>
                        </a:rPr>
                        <a:t>2</a:t>
                      </a:r>
                      <a:r>
                        <a:rPr lang="en-US" sz="1000">
                          <a:effectLst/>
                        </a:rPr>
                        <a:t>, GW</a:t>
                      </a:r>
                      <a:r>
                        <a:rPr lang="en-US" sz="1000" baseline="30000">
                          <a:effectLst/>
                        </a:rPr>
                        <a:t>3</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566DAA">
                        <a:alpha val="25098"/>
                      </a:srgbClr>
                    </a:solidFill>
                  </a:tcPr>
                </a:tc>
                <a:tc>
                  <a:txBody>
                    <a:bodyPr/>
                    <a:lstStyle/>
                    <a:p>
                      <a:pPr marL="0" marR="0" algn="ctr">
                        <a:spcBef>
                          <a:spcPts val="0"/>
                        </a:spcBef>
                        <a:spcAft>
                          <a:spcPts val="0"/>
                        </a:spcAft>
                      </a:pPr>
                      <a:r>
                        <a:rPr lang="en-US" sz="1000" dirty="0">
                          <a:effectLst/>
                        </a:rPr>
                        <a:t>8</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566DAA">
                        <a:alpha val="25098"/>
                      </a:srgbClr>
                    </a:solidFill>
                  </a:tcPr>
                </a:tc>
                <a:extLst>
                  <a:ext uri="{0D108BD9-81ED-4DB2-BD59-A6C34878D82A}">
                    <a16:rowId xmlns:a16="http://schemas.microsoft.com/office/drawing/2014/main" val="2502604390"/>
                  </a:ext>
                </a:extLst>
              </a:tr>
              <a:tr h="405759">
                <a:tc>
                  <a:txBody>
                    <a:bodyPr/>
                    <a:lstStyle/>
                    <a:p>
                      <a:pPr marL="0" marR="0">
                        <a:spcBef>
                          <a:spcPts val="0"/>
                        </a:spcBef>
                        <a:spcAft>
                          <a:spcPts val="0"/>
                        </a:spcAft>
                      </a:pPr>
                      <a:r>
                        <a:rPr lang="en-US" sz="1000">
                          <a:effectLst/>
                        </a:rPr>
                        <a:t>M3</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61A270">
                        <a:alpha val="25098"/>
                      </a:srgbClr>
                    </a:solidFill>
                  </a:tcPr>
                </a:tc>
                <a:tc>
                  <a:txBody>
                    <a:bodyPr/>
                    <a:lstStyle/>
                    <a:p>
                      <a:pPr marL="0" marR="0" algn="ctr">
                        <a:spcBef>
                          <a:spcPts val="0"/>
                        </a:spcBef>
                        <a:spcAft>
                          <a:spcPts val="0"/>
                        </a:spcAft>
                      </a:pPr>
                      <a:r>
                        <a:rPr lang="en-US" sz="1000" dirty="0">
                          <a:effectLst/>
                        </a:rPr>
                        <a:t>C</a:t>
                      </a:r>
                      <a:r>
                        <a:rPr lang="en-US" sz="1000" baseline="30000" dirty="0">
                          <a:effectLst/>
                        </a:rPr>
                        <a:t>1</a:t>
                      </a:r>
                      <a:r>
                        <a:rPr lang="en-US" sz="1000" baseline="-25000" dirty="0">
                          <a:effectLst/>
                        </a:rPr>
                        <a:t>AT-GW</a:t>
                      </a:r>
                      <a:r>
                        <a:rPr lang="en-US" sz="1000" dirty="0">
                          <a:effectLst/>
                        </a:rPr>
                        <a:t>, C</a:t>
                      </a:r>
                      <a:r>
                        <a:rPr lang="en-US" sz="1000" baseline="30000" dirty="0">
                          <a:effectLst/>
                        </a:rPr>
                        <a:t>2</a:t>
                      </a:r>
                      <a:r>
                        <a:rPr lang="en-US" sz="1000" baseline="-25000" dirty="0">
                          <a:effectLst/>
                        </a:rPr>
                        <a:t>AT-GW</a:t>
                      </a:r>
                      <a:r>
                        <a:rPr lang="en-US" sz="1000" dirty="0">
                          <a:effectLst/>
                        </a:rPr>
                        <a:t>, C</a:t>
                      </a:r>
                      <a:r>
                        <a:rPr lang="en-US" sz="1000" baseline="30000" dirty="0">
                          <a:effectLst/>
                        </a:rPr>
                        <a:t>3</a:t>
                      </a:r>
                      <a:r>
                        <a:rPr lang="en-US" sz="1000" baseline="-25000" dirty="0">
                          <a:effectLst/>
                        </a:rPr>
                        <a:t>AT-GW</a:t>
                      </a:r>
                      <a:r>
                        <a:rPr lang="en-US" sz="1000" dirty="0">
                          <a:effectLst/>
                        </a:rPr>
                        <a:t>, W, </a:t>
                      </a:r>
                      <a:r>
                        <a:rPr lang="en-US" sz="1000" dirty="0" err="1">
                          <a:effectLst/>
                        </a:rPr>
                        <a:t>R</a:t>
                      </a:r>
                      <a:r>
                        <a:rPr lang="en-US" sz="1000" baseline="-25000" dirty="0" err="1">
                          <a:effectLst/>
                        </a:rPr>
                        <a:t>shade</a:t>
                      </a:r>
                      <a:r>
                        <a:rPr lang="en-US" sz="1000" dirty="0">
                          <a:effectLst/>
                        </a:rPr>
                        <a:t>, </a:t>
                      </a:r>
                      <a:r>
                        <a:rPr lang="en-US" sz="1000" dirty="0" err="1">
                          <a:effectLst/>
                        </a:rPr>
                        <a:t>H</a:t>
                      </a:r>
                      <a:r>
                        <a:rPr lang="en-US" sz="1000" baseline="-25000" dirty="0" err="1">
                          <a:effectLst/>
                        </a:rPr>
                        <a:t>lag</a:t>
                      </a:r>
                      <a:r>
                        <a:rPr lang="en-US" sz="1000" dirty="0">
                          <a:effectLst/>
                        </a:rPr>
                        <a:t>, H</a:t>
                      </a:r>
                      <a:r>
                        <a:rPr lang="en-US" sz="1000" baseline="30000" dirty="0">
                          <a:effectLst/>
                        </a:rPr>
                        <a:t>1</a:t>
                      </a:r>
                      <a:r>
                        <a:rPr lang="en-US" sz="1000" baseline="-25000" dirty="0">
                          <a:effectLst/>
                        </a:rPr>
                        <a:t>frac</a:t>
                      </a:r>
                      <a:r>
                        <a:rPr lang="en-US" sz="1000" dirty="0">
                          <a:effectLst/>
                        </a:rPr>
                        <a:t>, H</a:t>
                      </a:r>
                      <a:r>
                        <a:rPr lang="en-US" sz="1000" baseline="30000" dirty="0">
                          <a:effectLst/>
                        </a:rPr>
                        <a:t>2</a:t>
                      </a:r>
                      <a:r>
                        <a:rPr lang="en-US" sz="1000" baseline="-25000" dirty="0">
                          <a:effectLst/>
                        </a:rPr>
                        <a:t>frac</a:t>
                      </a:r>
                      <a:r>
                        <a:rPr lang="en-US" sz="1000" dirty="0">
                          <a:effectLst/>
                        </a:rPr>
                        <a:t>, H</a:t>
                      </a:r>
                      <a:r>
                        <a:rPr lang="en-US" sz="1000" baseline="30000" dirty="0">
                          <a:effectLst/>
                        </a:rPr>
                        <a:t>3</a:t>
                      </a:r>
                      <a:r>
                        <a:rPr lang="en-US" sz="1000" baseline="-25000" dirty="0">
                          <a:effectLst/>
                        </a:rPr>
                        <a:t>frac</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61A270">
                        <a:alpha val="25098"/>
                      </a:srgbClr>
                    </a:solidFill>
                  </a:tcPr>
                </a:tc>
                <a:tc>
                  <a:txBody>
                    <a:bodyPr/>
                    <a:lstStyle/>
                    <a:p>
                      <a:pPr marL="0" marR="0" algn="ctr">
                        <a:spcBef>
                          <a:spcPts val="0"/>
                        </a:spcBef>
                        <a:spcAft>
                          <a:spcPts val="0"/>
                        </a:spcAft>
                      </a:pPr>
                      <a:r>
                        <a:rPr lang="en-US" sz="1000" dirty="0">
                          <a:effectLst/>
                        </a:rPr>
                        <a:t>9</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61A270">
                        <a:alpha val="25098"/>
                      </a:srgbClr>
                    </a:solidFill>
                  </a:tcPr>
                </a:tc>
                <a:extLst>
                  <a:ext uri="{0D108BD9-81ED-4DB2-BD59-A6C34878D82A}">
                    <a16:rowId xmlns:a16="http://schemas.microsoft.com/office/drawing/2014/main" val="2411453206"/>
                  </a:ext>
                </a:extLst>
              </a:tr>
              <a:tr h="405759">
                <a:tc>
                  <a:txBody>
                    <a:bodyPr/>
                    <a:lstStyle/>
                    <a:p>
                      <a:pPr marL="0" marR="0">
                        <a:spcBef>
                          <a:spcPts val="0"/>
                        </a:spcBef>
                        <a:spcAft>
                          <a:spcPts val="0"/>
                        </a:spcAft>
                      </a:pPr>
                      <a:r>
                        <a:rPr lang="en-US" sz="1000">
                          <a:effectLst/>
                        </a:rPr>
                        <a:t>M4</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A85365">
                        <a:alpha val="25098"/>
                      </a:srgbClr>
                    </a:solidFill>
                  </a:tcPr>
                </a:tc>
                <a:tc>
                  <a:txBody>
                    <a:bodyPr/>
                    <a:lstStyle/>
                    <a:p>
                      <a:pPr marL="0" marR="0" algn="ctr">
                        <a:spcBef>
                          <a:spcPts val="0"/>
                        </a:spcBef>
                        <a:spcAft>
                          <a:spcPts val="0"/>
                        </a:spcAft>
                      </a:pPr>
                      <a:r>
                        <a:rPr lang="en-US" sz="1000" dirty="0">
                          <a:effectLst/>
                        </a:rPr>
                        <a:t>C</a:t>
                      </a:r>
                      <a:r>
                        <a:rPr lang="en-US" sz="1000" baseline="30000" dirty="0">
                          <a:effectLst/>
                        </a:rPr>
                        <a:t>1</a:t>
                      </a:r>
                      <a:r>
                        <a:rPr lang="en-US" sz="1000" baseline="-25000" dirty="0">
                          <a:effectLst/>
                        </a:rPr>
                        <a:t>AT-GW</a:t>
                      </a:r>
                      <a:r>
                        <a:rPr lang="en-US" sz="1000" dirty="0">
                          <a:effectLst/>
                        </a:rPr>
                        <a:t>, C</a:t>
                      </a:r>
                      <a:r>
                        <a:rPr lang="en-US" sz="1000" baseline="30000" dirty="0">
                          <a:effectLst/>
                        </a:rPr>
                        <a:t>2</a:t>
                      </a:r>
                      <a:r>
                        <a:rPr lang="en-US" sz="1000" baseline="-25000" dirty="0">
                          <a:effectLst/>
                        </a:rPr>
                        <a:t>AT-GW</a:t>
                      </a:r>
                      <a:r>
                        <a:rPr lang="en-US" sz="1000" dirty="0">
                          <a:effectLst/>
                        </a:rPr>
                        <a:t>, C</a:t>
                      </a:r>
                      <a:r>
                        <a:rPr lang="en-US" sz="1000" baseline="30000" dirty="0">
                          <a:effectLst/>
                        </a:rPr>
                        <a:t>3</a:t>
                      </a:r>
                      <a:r>
                        <a:rPr lang="en-US" sz="1000" baseline="-25000" dirty="0">
                          <a:effectLst/>
                        </a:rPr>
                        <a:t>AT-GW</a:t>
                      </a:r>
                      <a:r>
                        <a:rPr lang="en-US" sz="1000" dirty="0">
                          <a:effectLst/>
                        </a:rPr>
                        <a:t>, W, </a:t>
                      </a:r>
                      <a:r>
                        <a:rPr lang="en-US" sz="1000" dirty="0" err="1">
                          <a:effectLst/>
                        </a:rPr>
                        <a:t>R</a:t>
                      </a:r>
                      <a:r>
                        <a:rPr lang="en-US" sz="1000" baseline="-25000" dirty="0" err="1">
                          <a:effectLst/>
                        </a:rPr>
                        <a:t>shade</a:t>
                      </a:r>
                      <a:r>
                        <a:rPr lang="en-US" sz="1000" dirty="0">
                          <a:effectLst/>
                        </a:rPr>
                        <a:t>, GW</a:t>
                      </a:r>
                      <a:r>
                        <a:rPr lang="en-US" sz="1000" baseline="30000" dirty="0">
                          <a:effectLst/>
                        </a:rPr>
                        <a:t>1</a:t>
                      </a:r>
                      <a:r>
                        <a:rPr lang="en-US" sz="1000" dirty="0">
                          <a:effectLst/>
                        </a:rPr>
                        <a:t>, GW</a:t>
                      </a:r>
                      <a:r>
                        <a:rPr lang="en-US" sz="1000" baseline="30000" dirty="0">
                          <a:effectLst/>
                        </a:rPr>
                        <a:t>2</a:t>
                      </a:r>
                      <a:r>
                        <a:rPr lang="en-US" sz="1000" dirty="0">
                          <a:effectLst/>
                        </a:rPr>
                        <a:t>, GW</a:t>
                      </a:r>
                      <a:r>
                        <a:rPr lang="en-US" sz="1000" baseline="30000" dirty="0">
                          <a:effectLst/>
                        </a:rPr>
                        <a:t>3</a:t>
                      </a:r>
                      <a:r>
                        <a:rPr lang="en-US" sz="1000" dirty="0">
                          <a:effectLst/>
                        </a:rPr>
                        <a:t>, </a:t>
                      </a:r>
                      <a:r>
                        <a:rPr lang="en-US" sz="1000" dirty="0" err="1">
                          <a:effectLst/>
                        </a:rPr>
                        <a:t>H</a:t>
                      </a:r>
                      <a:r>
                        <a:rPr lang="en-US" sz="1000" baseline="-25000" dirty="0" err="1">
                          <a:effectLst/>
                        </a:rPr>
                        <a:t>lag</a:t>
                      </a:r>
                      <a:r>
                        <a:rPr lang="en-US" sz="1000" dirty="0">
                          <a:effectLst/>
                        </a:rPr>
                        <a:t>, H</a:t>
                      </a:r>
                      <a:r>
                        <a:rPr lang="en-US" sz="1000" baseline="30000" dirty="0">
                          <a:effectLst/>
                        </a:rPr>
                        <a:t>1</a:t>
                      </a:r>
                      <a:r>
                        <a:rPr lang="en-US" sz="1000" baseline="-25000" dirty="0">
                          <a:effectLst/>
                        </a:rPr>
                        <a:t>frac</a:t>
                      </a:r>
                      <a:r>
                        <a:rPr lang="en-US" sz="1000" dirty="0">
                          <a:effectLst/>
                        </a:rPr>
                        <a:t>, H</a:t>
                      </a:r>
                      <a:r>
                        <a:rPr lang="en-US" sz="1000" baseline="30000" dirty="0">
                          <a:effectLst/>
                        </a:rPr>
                        <a:t>2</a:t>
                      </a:r>
                      <a:r>
                        <a:rPr lang="en-US" sz="1000" baseline="-25000" dirty="0">
                          <a:effectLst/>
                        </a:rPr>
                        <a:t>frac</a:t>
                      </a:r>
                      <a:r>
                        <a:rPr lang="en-US" sz="1000" dirty="0">
                          <a:effectLst/>
                        </a:rPr>
                        <a:t>, H</a:t>
                      </a:r>
                      <a:r>
                        <a:rPr lang="en-US" sz="1000" baseline="30000" dirty="0">
                          <a:effectLst/>
                        </a:rPr>
                        <a:t>3</a:t>
                      </a:r>
                      <a:r>
                        <a:rPr lang="en-US" sz="1000" baseline="-25000" dirty="0">
                          <a:effectLst/>
                        </a:rPr>
                        <a:t>frac</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A85365">
                        <a:alpha val="25098"/>
                      </a:srgbClr>
                    </a:solidFill>
                  </a:tcPr>
                </a:tc>
                <a:tc>
                  <a:txBody>
                    <a:bodyPr/>
                    <a:lstStyle/>
                    <a:p>
                      <a:pPr marL="0" marR="0" algn="ctr">
                        <a:spcBef>
                          <a:spcPts val="0"/>
                        </a:spcBef>
                        <a:spcAft>
                          <a:spcPts val="0"/>
                        </a:spcAft>
                      </a:pPr>
                      <a:r>
                        <a:rPr lang="en-US" sz="1000" dirty="0">
                          <a:effectLst/>
                        </a:rPr>
                        <a:t>12</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777" marR="54777" marT="0" marB="0" anchor="ctr">
                    <a:solidFill>
                      <a:srgbClr val="A85365">
                        <a:alpha val="25098"/>
                      </a:srgbClr>
                    </a:solidFill>
                  </a:tcPr>
                </a:tc>
                <a:extLst>
                  <a:ext uri="{0D108BD9-81ED-4DB2-BD59-A6C34878D82A}">
                    <a16:rowId xmlns:a16="http://schemas.microsoft.com/office/drawing/2014/main" val="2617395749"/>
                  </a:ext>
                </a:extLst>
              </a:tr>
            </a:tbl>
          </a:graphicData>
        </a:graphic>
      </p:graphicFrame>
      <p:graphicFrame>
        <p:nvGraphicFramePr>
          <p:cNvPr id="9" name="Table 8">
            <a:extLst>
              <a:ext uri="{FF2B5EF4-FFF2-40B4-BE49-F238E27FC236}">
                <a16:creationId xmlns:a16="http://schemas.microsoft.com/office/drawing/2014/main" id="{21B16260-15C9-35A1-2A5D-60A9D66A3FB1}"/>
              </a:ext>
            </a:extLst>
          </p:cNvPr>
          <p:cNvGraphicFramePr>
            <a:graphicFrameLocks noGrp="1"/>
          </p:cNvGraphicFramePr>
          <p:nvPr>
            <p:extLst>
              <p:ext uri="{D42A27DB-BD31-4B8C-83A1-F6EECF244321}">
                <p14:modId xmlns:p14="http://schemas.microsoft.com/office/powerpoint/2010/main" val="2286531930"/>
              </p:ext>
            </p:extLst>
          </p:nvPr>
        </p:nvGraphicFramePr>
        <p:xfrm>
          <a:off x="5562601" y="1123950"/>
          <a:ext cx="3133980" cy="3098433"/>
        </p:xfrm>
        <a:graphic>
          <a:graphicData uri="http://schemas.openxmlformats.org/drawingml/2006/table">
            <a:tbl>
              <a:tblPr firstRow="1" firstCol="1" bandRow="1">
                <a:tableStyleId>{616DA210-FB5B-4158-B5E0-FEB733F419BA}</a:tableStyleId>
              </a:tblPr>
              <a:tblGrid>
                <a:gridCol w="380999">
                  <a:extLst>
                    <a:ext uri="{9D8B030D-6E8A-4147-A177-3AD203B41FA5}">
                      <a16:colId xmlns:a16="http://schemas.microsoft.com/office/drawing/2014/main" val="1407679172"/>
                    </a:ext>
                  </a:extLst>
                </a:gridCol>
                <a:gridCol w="1220658">
                  <a:extLst>
                    <a:ext uri="{9D8B030D-6E8A-4147-A177-3AD203B41FA5}">
                      <a16:colId xmlns:a16="http://schemas.microsoft.com/office/drawing/2014/main" val="1445482060"/>
                    </a:ext>
                  </a:extLst>
                </a:gridCol>
                <a:gridCol w="318945">
                  <a:extLst>
                    <a:ext uri="{9D8B030D-6E8A-4147-A177-3AD203B41FA5}">
                      <a16:colId xmlns:a16="http://schemas.microsoft.com/office/drawing/2014/main" val="3349270496"/>
                    </a:ext>
                  </a:extLst>
                </a:gridCol>
                <a:gridCol w="686425">
                  <a:extLst>
                    <a:ext uri="{9D8B030D-6E8A-4147-A177-3AD203B41FA5}">
                      <a16:colId xmlns:a16="http://schemas.microsoft.com/office/drawing/2014/main" val="1408528897"/>
                    </a:ext>
                  </a:extLst>
                </a:gridCol>
                <a:gridCol w="526953">
                  <a:extLst>
                    <a:ext uri="{9D8B030D-6E8A-4147-A177-3AD203B41FA5}">
                      <a16:colId xmlns:a16="http://schemas.microsoft.com/office/drawing/2014/main" val="1660207379"/>
                    </a:ext>
                  </a:extLst>
                </a:gridCol>
              </a:tblGrid>
              <a:tr h="238341">
                <a:tc>
                  <a:txBody>
                    <a:bodyPr/>
                    <a:lstStyle/>
                    <a:p>
                      <a:pPr marL="0" marR="0">
                        <a:spcBef>
                          <a:spcPts val="0"/>
                        </a:spcBef>
                        <a:spcAft>
                          <a:spcPts val="0"/>
                        </a:spcAft>
                      </a:pPr>
                      <a:r>
                        <a:rPr lang="en-US" sz="600">
                          <a:effectLst/>
                        </a:rPr>
                        <a:t>Notation</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Parameter</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Units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Calibration Range</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dirty="0">
                          <a:effectLst/>
                        </a:rPr>
                        <a:t>Model</a:t>
                      </a:r>
                      <a:endParaRPr lang="en-US" sz="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2756189858"/>
                  </a:ext>
                </a:extLst>
              </a:tr>
              <a:tr h="238341">
                <a:tc>
                  <a:txBody>
                    <a:bodyPr/>
                    <a:lstStyle/>
                    <a:p>
                      <a:pPr marL="0" marR="0">
                        <a:spcBef>
                          <a:spcPts val="0"/>
                        </a:spcBef>
                        <a:spcAft>
                          <a:spcPts val="0"/>
                        </a:spcAft>
                      </a:pPr>
                      <a:r>
                        <a:rPr lang="en-US" sz="600">
                          <a:effectLst/>
                        </a:rPr>
                        <a:t>C</a:t>
                      </a:r>
                      <a:r>
                        <a:rPr lang="en-US" sz="600" baseline="30000">
                          <a:effectLst/>
                        </a:rPr>
                        <a:t>1</a:t>
                      </a:r>
                      <a:r>
                        <a:rPr lang="en-US" sz="600" baseline="-25000">
                          <a:effectLst/>
                        </a:rPr>
                        <a:t>AT-GW</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AT-GW coefficient (first-order)</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unitless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dirty="0">
                          <a:effectLst/>
                        </a:rPr>
                        <a:t>0 - 1</a:t>
                      </a:r>
                      <a:endParaRPr lang="en-US" sz="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M1, M2, M3, M4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2070046625"/>
                  </a:ext>
                </a:extLst>
              </a:tr>
              <a:tr h="238341">
                <a:tc>
                  <a:txBody>
                    <a:bodyPr/>
                    <a:lstStyle/>
                    <a:p>
                      <a:pPr marL="0" marR="0">
                        <a:spcBef>
                          <a:spcPts val="0"/>
                        </a:spcBef>
                        <a:spcAft>
                          <a:spcPts val="0"/>
                        </a:spcAft>
                      </a:pPr>
                      <a:r>
                        <a:rPr lang="en-US" sz="600">
                          <a:effectLst/>
                        </a:rPr>
                        <a:t>C</a:t>
                      </a:r>
                      <a:r>
                        <a:rPr lang="en-US" sz="600" baseline="30000">
                          <a:effectLst/>
                        </a:rPr>
                        <a:t>2</a:t>
                      </a:r>
                      <a:r>
                        <a:rPr lang="en-US" sz="600" baseline="-25000">
                          <a:effectLst/>
                        </a:rPr>
                        <a:t>AT-GW</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AT-GW coefficient (second-order)</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unitless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0 - 1</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M1, M2, M3, M4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195447092"/>
                  </a:ext>
                </a:extLst>
              </a:tr>
              <a:tr h="238341">
                <a:tc>
                  <a:txBody>
                    <a:bodyPr/>
                    <a:lstStyle/>
                    <a:p>
                      <a:pPr marL="0" marR="0">
                        <a:spcBef>
                          <a:spcPts val="0"/>
                        </a:spcBef>
                        <a:spcAft>
                          <a:spcPts val="0"/>
                        </a:spcAft>
                      </a:pPr>
                      <a:r>
                        <a:rPr lang="en-US" sz="600">
                          <a:effectLst/>
                        </a:rPr>
                        <a:t>C</a:t>
                      </a:r>
                      <a:r>
                        <a:rPr lang="en-US" sz="600" baseline="30000">
                          <a:effectLst/>
                        </a:rPr>
                        <a:t>3</a:t>
                      </a:r>
                      <a:r>
                        <a:rPr lang="en-US" sz="600" baseline="-25000">
                          <a:effectLst/>
                        </a:rPr>
                        <a:t>AT-GW</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dirty="0">
                          <a:effectLst/>
                        </a:rPr>
                        <a:t>AT-GW coefficient (third-order)</a:t>
                      </a:r>
                      <a:endParaRPr lang="en-US" sz="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unitless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0 - 1</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M1, M2, M3, M4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2531286612"/>
                  </a:ext>
                </a:extLst>
              </a:tr>
              <a:tr h="238341">
                <a:tc>
                  <a:txBody>
                    <a:bodyPr/>
                    <a:lstStyle/>
                    <a:p>
                      <a:pPr marL="0" marR="0">
                        <a:spcBef>
                          <a:spcPts val="0"/>
                        </a:spcBef>
                        <a:spcAft>
                          <a:spcPts val="0"/>
                        </a:spcAft>
                      </a:pPr>
                      <a:r>
                        <a:rPr lang="en-US" sz="600">
                          <a:effectLst/>
                        </a:rPr>
                        <a:t>W</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Air temperature moving window duration</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days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2 - 14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M1, M2, M3, M4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312947469"/>
                  </a:ext>
                </a:extLst>
              </a:tr>
              <a:tr h="238341">
                <a:tc>
                  <a:txBody>
                    <a:bodyPr/>
                    <a:lstStyle/>
                    <a:p>
                      <a:pPr marL="0" marR="0">
                        <a:spcBef>
                          <a:spcPts val="0"/>
                        </a:spcBef>
                        <a:spcAft>
                          <a:spcPts val="0"/>
                        </a:spcAft>
                      </a:pPr>
                      <a:r>
                        <a:rPr lang="en-US" sz="600">
                          <a:effectLst/>
                        </a:rPr>
                        <a:t>R</a:t>
                      </a:r>
                      <a:r>
                        <a:rPr lang="en-US" sz="600" baseline="-25000">
                          <a:effectLst/>
                        </a:rPr>
                        <a:t>shade</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Riparian shading coefficient</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unitless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0.5 - 2</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M1, M2, M3, M4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995490804"/>
                  </a:ext>
                </a:extLst>
              </a:tr>
              <a:tr h="238341">
                <a:tc>
                  <a:txBody>
                    <a:bodyPr/>
                    <a:lstStyle/>
                    <a:p>
                      <a:pPr marL="0" marR="0">
                        <a:spcBef>
                          <a:spcPts val="0"/>
                        </a:spcBef>
                        <a:spcAft>
                          <a:spcPts val="0"/>
                        </a:spcAft>
                      </a:pPr>
                      <a:r>
                        <a:rPr lang="en-US" sz="600">
                          <a:effectLst/>
                        </a:rPr>
                        <a:t>GW</a:t>
                      </a:r>
                      <a:r>
                        <a:rPr lang="en-US" sz="600" baseline="30000">
                          <a:effectLst/>
                        </a:rPr>
                        <a:t>1</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Groundwater inflow rate coefficient (first-order)</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unitless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0.5 - 2</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M2, M4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2958989220"/>
                  </a:ext>
                </a:extLst>
              </a:tr>
              <a:tr h="238341">
                <a:tc>
                  <a:txBody>
                    <a:bodyPr/>
                    <a:lstStyle/>
                    <a:p>
                      <a:pPr marL="0" marR="0">
                        <a:spcBef>
                          <a:spcPts val="0"/>
                        </a:spcBef>
                        <a:spcAft>
                          <a:spcPts val="0"/>
                        </a:spcAft>
                      </a:pPr>
                      <a:r>
                        <a:rPr lang="en-US" sz="600">
                          <a:effectLst/>
                        </a:rPr>
                        <a:t>GW</a:t>
                      </a:r>
                      <a:r>
                        <a:rPr lang="en-US" sz="600" baseline="30000">
                          <a:effectLst/>
                        </a:rPr>
                        <a:t>2</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Groundwater inflow rate coefficient (second-order)</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unitless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0.5 - 2</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M2, M4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2559393594"/>
                  </a:ext>
                </a:extLst>
              </a:tr>
              <a:tr h="238341">
                <a:tc>
                  <a:txBody>
                    <a:bodyPr/>
                    <a:lstStyle/>
                    <a:p>
                      <a:pPr marL="0" marR="0">
                        <a:spcBef>
                          <a:spcPts val="0"/>
                        </a:spcBef>
                        <a:spcAft>
                          <a:spcPts val="0"/>
                        </a:spcAft>
                      </a:pPr>
                      <a:r>
                        <a:rPr lang="en-US" sz="600">
                          <a:effectLst/>
                        </a:rPr>
                        <a:t>GW</a:t>
                      </a:r>
                      <a:r>
                        <a:rPr lang="en-US" sz="600" baseline="30000">
                          <a:effectLst/>
                        </a:rPr>
                        <a:t>3</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Groundwater inflow rate coefficient (third-order)</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unitless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0.5 - 2</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M2, M4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4140326207"/>
                  </a:ext>
                </a:extLst>
              </a:tr>
              <a:tr h="238341">
                <a:tc>
                  <a:txBody>
                    <a:bodyPr/>
                    <a:lstStyle/>
                    <a:p>
                      <a:pPr marL="0" marR="0">
                        <a:spcBef>
                          <a:spcPts val="0"/>
                        </a:spcBef>
                        <a:spcAft>
                          <a:spcPts val="0"/>
                        </a:spcAft>
                      </a:pPr>
                      <a:r>
                        <a:rPr lang="en-US" sz="600">
                          <a:effectLst/>
                        </a:rPr>
                        <a:t>H</a:t>
                      </a:r>
                      <a:r>
                        <a:rPr lang="en-US" sz="600" baseline="-25000">
                          <a:effectLst/>
                        </a:rPr>
                        <a:t>lag</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Hyporheic lag duration</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hours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2 - 24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M3, M4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40958881"/>
                  </a:ext>
                </a:extLst>
              </a:tr>
              <a:tr h="238341">
                <a:tc>
                  <a:txBody>
                    <a:bodyPr/>
                    <a:lstStyle/>
                    <a:p>
                      <a:pPr marL="0" marR="0">
                        <a:spcBef>
                          <a:spcPts val="0"/>
                        </a:spcBef>
                        <a:spcAft>
                          <a:spcPts val="0"/>
                        </a:spcAft>
                      </a:pPr>
                      <a:r>
                        <a:rPr lang="en-US" sz="600">
                          <a:effectLst/>
                        </a:rPr>
                        <a:t>H</a:t>
                      </a:r>
                      <a:r>
                        <a:rPr lang="en-US" sz="600" baseline="30000">
                          <a:effectLst/>
                        </a:rPr>
                        <a:t>1</a:t>
                      </a:r>
                      <a:r>
                        <a:rPr lang="en-US" sz="600" baseline="-25000">
                          <a:effectLst/>
                        </a:rPr>
                        <a:t>frac</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Hyporheic flow fraction (first-order)</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unitless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0 - 1</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M3, M4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3911277503"/>
                  </a:ext>
                </a:extLst>
              </a:tr>
              <a:tr h="238341">
                <a:tc>
                  <a:txBody>
                    <a:bodyPr/>
                    <a:lstStyle/>
                    <a:p>
                      <a:pPr marL="0" marR="0">
                        <a:spcBef>
                          <a:spcPts val="0"/>
                        </a:spcBef>
                        <a:spcAft>
                          <a:spcPts val="0"/>
                        </a:spcAft>
                      </a:pPr>
                      <a:r>
                        <a:rPr lang="en-US" sz="600">
                          <a:effectLst/>
                        </a:rPr>
                        <a:t>H</a:t>
                      </a:r>
                      <a:r>
                        <a:rPr lang="en-US" sz="600" baseline="30000">
                          <a:effectLst/>
                        </a:rPr>
                        <a:t>2</a:t>
                      </a:r>
                      <a:r>
                        <a:rPr lang="en-US" sz="600" baseline="-25000">
                          <a:effectLst/>
                        </a:rPr>
                        <a:t>frac</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Hyporheic flow fraction (second-order)</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unitless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0 - 1</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M3, M4</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4256504567"/>
                  </a:ext>
                </a:extLst>
              </a:tr>
              <a:tr h="238341">
                <a:tc>
                  <a:txBody>
                    <a:bodyPr/>
                    <a:lstStyle/>
                    <a:p>
                      <a:pPr marL="0" marR="0">
                        <a:spcBef>
                          <a:spcPts val="0"/>
                        </a:spcBef>
                        <a:spcAft>
                          <a:spcPts val="0"/>
                        </a:spcAft>
                      </a:pPr>
                      <a:r>
                        <a:rPr lang="en-US" sz="600">
                          <a:effectLst/>
                        </a:rPr>
                        <a:t>H</a:t>
                      </a:r>
                      <a:r>
                        <a:rPr lang="en-US" sz="600" baseline="30000">
                          <a:effectLst/>
                        </a:rPr>
                        <a:t>3</a:t>
                      </a:r>
                      <a:r>
                        <a:rPr lang="en-US" sz="600" baseline="-25000">
                          <a:effectLst/>
                        </a:rPr>
                        <a:t>frac</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Hyporheic flow fraction (third-order)</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unitless</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a:effectLst/>
                        </a:rPr>
                        <a:t>0 - 1</a:t>
                      </a:r>
                      <a:endParaRPr lang="en-US"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tc>
                  <a:txBody>
                    <a:bodyPr/>
                    <a:lstStyle/>
                    <a:p>
                      <a:pPr marL="0" marR="0" algn="ctr">
                        <a:spcBef>
                          <a:spcPts val="0"/>
                        </a:spcBef>
                        <a:spcAft>
                          <a:spcPts val="0"/>
                        </a:spcAft>
                      </a:pPr>
                      <a:r>
                        <a:rPr lang="en-US" sz="600" dirty="0">
                          <a:effectLst/>
                        </a:rPr>
                        <a:t>M3, M4</a:t>
                      </a:r>
                      <a:endParaRPr lang="en-US" sz="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9" marR="36499" marT="0" marB="0" anchor="ctr"/>
                </a:tc>
                <a:extLst>
                  <a:ext uri="{0D108BD9-81ED-4DB2-BD59-A6C34878D82A}">
                    <a16:rowId xmlns:a16="http://schemas.microsoft.com/office/drawing/2014/main" val="3528370079"/>
                  </a:ext>
                </a:extLst>
              </a:tr>
            </a:tbl>
          </a:graphicData>
        </a:graphic>
      </p:graphicFrame>
    </p:spTree>
    <p:extLst>
      <p:ext uri="{BB962C8B-B14F-4D97-AF65-F5344CB8AC3E}">
        <p14:creationId xmlns:p14="http://schemas.microsoft.com/office/powerpoint/2010/main" val="3047254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24</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Evaluating Peak Potential Model Performance</a:t>
            </a:r>
          </a:p>
        </p:txBody>
      </p:sp>
      <p:pic>
        <p:nvPicPr>
          <p:cNvPr id="5" name="Picture 4">
            <a:extLst>
              <a:ext uri="{FF2B5EF4-FFF2-40B4-BE49-F238E27FC236}">
                <a16:creationId xmlns:a16="http://schemas.microsoft.com/office/drawing/2014/main" id="{2F60303B-9A72-B82A-F9CC-AA65332FDC55}"/>
              </a:ext>
            </a:extLst>
          </p:cNvPr>
          <p:cNvPicPr>
            <a:picLocks noChangeAspect="1"/>
          </p:cNvPicPr>
          <p:nvPr/>
        </p:nvPicPr>
        <p:blipFill>
          <a:blip r:embed="rId3"/>
          <a:stretch>
            <a:fillRect/>
          </a:stretch>
        </p:blipFill>
        <p:spPr>
          <a:xfrm>
            <a:off x="3352800" y="875464"/>
            <a:ext cx="5181600" cy="4070545"/>
          </a:xfrm>
          <a:prstGeom prst="rect">
            <a:avLst/>
          </a:prstGeom>
        </p:spPr>
      </p:pic>
      <p:sp>
        <p:nvSpPr>
          <p:cNvPr id="9" name="TextBox 8">
            <a:extLst>
              <a:ext uri="{FF2B5EF4-FFF2-40B4-BE49-F238E27FC236}">
                <a16:creationId xmlns:a16="http://schemas.microsoft.com/office/drawing/2014/main" id="{49BC91DB-5A18-BD13-9A35-D8584EE3682E}"/>
              </a:ext>
            </a:extLst>
          </p:cNvPr>
          <p:cNvSpPr txBox="1"/>
          <p:nvPr/>
        </p:nvSpPr>
        <p:spPr>
          <a:xfrm>
            <a:off x="321354" y="2954098"/>
            <a:ext cx="2895600" cy="1600438"/>
          </a:xfrm>
          <a:prstGeom prst="rect">
            <a:avLst/>
          </a:prstGeom>
          <a:noFill/>
        </p:spPr>
        <p:txBody>
          <a:bodyPr wrap="square" rtlCol="0">
            <a:spAutoFit/>
          </a:bodyPr>
          <a:lstStyle/>
          <a:p>
            <a:pPr algn="ctr"/>
            <a:r>
              <a:rPr lang="en-US" sz="1400" dirty="0">
                <a:latin typeface="Franklin Gothic Medium" panose="020B0603020102020204" pitchFamily="34" charset="0"/>
                <a:cs typeface="Arial" panose="020B0604020202020204" pitchFamily="34" charset="0"/>
              </a:rPr>
              <a:t>Selected top 1% of runs (50 runs) by weighted RMSE (colored points), prioritizing fit at the outlet.</a:t>
            </a:r>
          </a:p>
          <a:p>
            <a:pPr algn="ctr"/>
            <a:endParaRPr lang="en-US" sz="1400" dirty="0">
              <a:latin typeface="Franklin Gothic Medium" panose="020B0603020102020204" pitchFamily="34" charset="0"/>
              <a:cs typeface="Arial" panose="020B0604020202020204" pitchFamily="34" charset="0"/>
            </a:endParaRPr>
          </a:p>
          <a:p>
            <a:pPr algn="ctr"/>
            <a:r>
              <a:rPr lang="en-US" sz="1400" dirty="0">
                <a:latin typeface="Franklin Gothic Medium" panose="020B0603020102020204" pitchFamily="34" charset="0"/>
                <a:cs typeface="Arial" panose="020B0604020202020204" pitchFamily="34" charset="0"/>
              </a:rPr>
              <a:t>We assumed these runs represented peak performance of configuration when well-calibrated.</a:t>
            </a:r>
          </a:p>
        </p:txBody>
      </p:sp>
      <p:pic>
        <p:nvPicPr>
          <p:cNvPr id="3" name="Picture 2">
            <a:extLst>
              <a:ext uri="{FF2B5EF4-FFF2-40B4-BE49-F238E27FC236}">
                <a16:creationId xmlns:a16="http://schemas.microsoft.com/office/drawing/2014/main" id="{EC244D96-D5D9-F5CE-BAFE-727D74BFD84E}"/>
              </a:ext>
            </a:extLst>
          </p:cNvPr>
          <p:cNvPicPr>
            <a:picLocks noChangeAspect="1"/>
          </p:cNvPicPr>
          <p:nvPr/>
        </p:nvPicPr>
        <p:blipFill>
          <a:blip r:embed="rId4"/>
          <a:stretch>
            <a:fillRect/>
          </a:stretch>
        </p:blipFill>
        <p:spPr>
          <a:xfrm>
            <a:off x="304105" y="943614"/>
            <a:ext cx="2743843" cy="1892410"/>
          </a:xfrm>
          <a:prstGeom prst="rect">
            <a:avLst/>
          </a:prstGeom>
        </p:spPr>
      </p:pic>
    </p:spTree>
    <p:extLst>
      <p:ext uri="{BB962C8B-B14F-4D97-AF65-F5344CB8AC3E}">
        <p14:creationId xmlns:p14="http://schemas.microsoft.com/office/powerpoint/2010/main" val="258633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25</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Assessing Ability of Model to Fit Low-Flow Temperatures</a:t>
            </a:r>
          </a:p>
        </p:txBody>
      </p:sp>
      <p:pic>
        <p:nvPicPr>
          <p:cNvPr id="3" name="Picture 2">
            <a:extLst>
              <a:ext uri="{FF2B5EF4-FFF2-40B4-BE49-F238E27FC236}">
                <a16:creationId xmlns:a16="http://schemas.microsoft.com/office/drawing/2014/main" id="{244A6B1A-AEFB-AB10-9B40-FE7E902C6538}"/>
              </a:ext>
            </a:extLst>
          </p:cNvPr>
          <p:cNvPicPr>
            <a:picLocks noChangeAspect="1"/>
          </p:cNvPicPr>
          <p:nvPr/>
        </p:nvPicPr>
        <p:blipFill>
          <a:blip r:embed="rId3"/>
          <a:stretch>
            <a:fillRect/>
          </a:stretch>
        </p:blipFill>
        <p:spPr>
          <a:xfrm>
            <a:off x="2409869" y="940205"/>
            <a:ext cx="2799533" cy="4146144"/>
          </a:xfrm>
          <a:prstGeom prst="rect">
            <a:avLst/>
          </a:prstGeom>
        </p:spPr>
      </p:pic>
      <p:pic>
        <p:nvPicPr>
          <p:cNvPr id="5" name="Picture 4">
            <a:extLst>
              <a:ext uri="{FF2B5EF4-FFF2-40B4-BE49-F238E27FC236}">
                <a16:creationId xmlns:a16="http://schemas.microsoft.com/office/drawing/2014/main" id="{C785C31D-C70E-34F5-487B-355231925261}"/>
              </a:ext>
            </a:extLst>
          </p:cNvPr>
          <p:cNvPicPr>
            <a:picLocks noChangeAspect="1"/>
          </p:cNvPicPr>
          <p:nvPr/>
        </p:nvPicPr>
        <p:blipFill>
          <a:blip r:embed="rId4"/>
          <a:stretch>
            <a:fillRect/>
          </a:stretch>
        </p:blipFill>
        <p:spPr>
          <a:xfrm>
            <a:off x="5275174" y="940205"/>
            <a:ext cx="2802026" cy="4146145"/>
          </a:xfrm>
          <a:prstGeom prst="rect">
            <a:avLst/>
          </a:prstGeom>
        </p:spPr>
      </p:pic>
      <p:sp>
        <p:nvSpPr>
          <p:cNvPr id="7" name="TextBox 6">
            <a:extLst>
              <a:ext uri="{FF2B5EF4-FFF2-40B4-BE49-F238E27FC236}">
                <a16:creationId xmlns:a16="http://schemas.microsoft.com/office/drawing/2014/main" id="{A0F9E229-7FC1-D2B1-07F1-B7698E35DE46}"/>
              </a:ext>
            </a:extLst>
          </p:cNvPr>
          <p:cNvSpPr txBox="1"/>
          <p:nvPr/>
        </p:nvSpPr>
        <p:spPr>
          <a:xfrm>
            <a:off x="7772400" y="604193"/>
            <a:ext cx="1506010" cy="584775"/>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Best Runs</a:t>
            </a:r>
          </a:p>
          <a:p>
            <a:pPr algn="ctr"/>
            <a:r>
              <a:rPr lang="en-US" sz="1600" dirty="0">
                <a:latin typeface="Franklin Gothic Medium" panose="020B0603020102020204" pitchFamily="34" charset="0"/>
                <a:cs typeface="Arial" panose="020B0604020202020204" pitchFamily="34" charset="0"/>
              </a:rPr>
              <a:t>(RMSE)</a:t>
            </a:r>
          </a:p>
        </p:txBody>
      </p:sp>
      <p:sp>
        <p:nvSpPr>
          <p:cNvPr id="8" name="TextBox 7">
            <a:extLst>
              <a:ext uri="{FF2B5EF4-FFF2-40B4-BE49-F238E27FC236}">
                <a16:creationId xmlns:a16="http://schemas.microsoft.com/office/drawing/2014/main" id="{108142D7-0603-EBE0-BCF0-B8CF12D6E20B}"/>
              </a:ext>
            </a:extLst>
          </p:cNvPr>
          <p:cNvSpPr txBox="1"/>
          <p:nvPr/>
        </p:nvSpPr>
        <p:spPr>
          <a:xfrm>
            <a:off x="7772400" y="1380573"/>
            <a:ext cx="1506010" cy="461665"/>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H: 0.745ºC</a:t>
            </a:r>
          </a:p>
          <a:p>
            <a:pPr algn="ctr"/>
            <a:r>
              <a:rPr lang="en-US" sz="1200" dirty="0">
                <a:latin typeface="Franklin Gothic Medium" panose="020B0603020102020204" pitchFamily="34" charset="0"/>
                <a:cs typeface="Arial" panose="020B0604020202020204" pitchFamily="34" charset="0"/>
              </a:rPr>
              <a:t>O: 1.079ºC</a:t>
            </a:r>
          </a:p>
        </p:txBody>
      </p:sp>
      <p:sp>
        <p:nvSpPr>
          <p:cNvPr id="12" name="TextBox 11">
            <a:extLst>
              <a:ext uri="{FF2B5EF4-FFF2-40B4-BE49-F238E27FC236}">
                <a16:creationId xmlns:a16="http://schemas.microsoft.com/office/drawing/2014/main" id="{BF64608E-1864-D02F-0717-EE253A398C94}"/>
              </a:ext>
            </a:extLst>
          </p:cNvPr>
          <p:cNvSpPr txBox="1"/>
          <p:nvPr/>
        </p:nvSpPr>
        <p:spPr>
          <a:xfrm>
            <a:off x="7772400" y="2294973"/>
            <a:ext cx="1506010" cy="461665"/>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H: 0.523ºC</a:t>
            </a:r>
          </a:p>
          <a:p>
            <a:pPr algn="ctr"/>
            <a:r>
              <a:rPr lang="en-US" sz="1200" dirty="0">
                <a:latin typeface="Franklin Gothic Medium" panose="020B0603020102020204" pitchFamily="34" charset="0"/>
                <a:cs typeface="Arial" panose="020B0604020202020204" pitchFamily="34" charset="0"/>
              </a:rPr>
              <a:t>O: 0.933ºC</a:t>
            </a:r>
          </a:p>
        </p:txBody>
      </p:sp>
      <p:sp>
        <p:nvSpPr>
          <p:cNvPr id="13" name="TextBox 12">
            <a:extLst>
              <a:ext uri="{FF2B5EF4-FFF2-40B4-BE49-F238E27FC236}">
                <a16:creationId xmlns:a16="http://schemas.microsoft.com/office/drawing/2014/main" id="{500CB785-382E-E3DD-715E-5E3896068C66}"/>
              </a:ext>
            </a:extLst>
          </p:cNvPr>
          <p:cNvSpPr txBox="1"/>
          <p:nvPr/>
        </p:nvSpPr>
        <p:spPr>
          <a:xfrm>
            <a:off x="7772400" y="3266110"/>
            <a:ext cx="1506010" cy="461665"/>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H: 0.559ºC</a:t>
            </a:r>
          </a:p>
          <a:p>
            <a:pPr algn="ctr"/>
            <a:r>
              <a:rPr lang="en-US" sz="1200" dirty="0">
                <a:latin typeface="Franklin Gothic Medium" panose="020B0603020102020204" pitchFamily="34" charset="0"/>
                <a:cs typeface="Arial" panose="020B0604020202020204" pitchFamily="34" charset="0"/>
              </a:rPr>
              <a:t>O: 0.645ºC</a:t>
            </a:r>
          </a:p>
        </p:txBody>
      </p:sp>
      <p:sp>
        <p:nvSpPr>
          <p:cNvPr id="14" name="TextBox 13">
            <a:extLst>
              <a:ext uri="{FF2B5EF4-FFF2-40B4-BE49-F238E27FC236}">
                <a16:creationId xmlns:a16="http://schemas.microsoft.com/office/drawing/2014/main" id="{29655233-2C4E-7D93-2141-D0CE4A8EDCA1}"/>
              </a:ext>
            </a:extLst>
          </p:cNvPr>
          <p:cNvSpPr txBox="1"/>
          <p:nvPr/>
        </p:nvSpPr>
        <p:spPr>
          <a:xfrm>
            <a:off x="7772400" y="4237247"/>
            <a:ext cx="1506010" cy="461665"/>
          </a:xfrm>
          <a:prstGeom prst="rect">
            <a:avLst/>
          </a:prstGeom>
          <a:noFill/>
        </p:spPr>
        <p:txBody>
          <a:bodyPr wrap="square" rtlCol="0">
            <a:spAutoFit/>
          </a:bodyPr>
          <a:lstStyle/>
          <a:p>
            <a:pPr algn="ctr"/>
            <a:r>
              <a:rPr lang="en-US" sz="1200" dirty="0">
                <a:latin typeface="Franklin Gothic Medium" panose="020B0603020102020204" pitchFamily="34" charset="0"/>
                <a:cs typeface="Arial" panose="020B0604020202020204" pitchFamily="34" charset="0"/>
              </a:rPr>
              <a:t>H: 0.650ºC</a:t>
            </a:r>
          </a:p>
          <a:p>
            <a:pPr algn="ctr"/>
            <a:r>
              <a:rPr lang="en-US" sz="1200" dirty="0">
                <a:latin typeface="Franklin Gothic Medium" panose="020B0603020102020204" pitchFamily="34" charset="0"/>
                <a:cs typeface="Arial" panose="020B0604020202020204" pitchFamily="34" charset="0"/>
              </a:rPr>
              <a:t>O: 0.612ºC</a:t>
            </a:r>
          </a:p>
        </p:txBody>
      </p:sp>
      <p:sp>
        <p:nvSpPr>
          <p:cNvPr id="15" name="TextBox 14">
            <a:extLst>
              <a:ext uri="{FF2B5EF4-FFF2-40B4-BE49-F238E27FC236}">
                <a16:creationId xmlns:a16="http://schemas.microsoft.com/office/drawing/2014/main" id="{5C3A06BA-6237-6C50-3C4C-7093EAA35DA5}"/>
              </a:ext>
            </a:extLst>
          </p:cNvPr>
          <p:cNvSpPr txBox="1"/>
          <p:nvPr/>
        </p:nvSpPr>
        <p:spPr>
          <a:xfrm>
            <a:off x="402308" y="3018532"/>
            <a:ext cx="1883692" cy="1077218"/>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Envelopes show 5</a:t>
            </a:r>
            <a:r>
              <a:rPr lang="en-US" sz="1600" baseline="30000" dirty="0">
                <a:latin typeface="Franklin Gothic Medium" panose="020B0603020102020204" pitchFamily="34" charset="0"/>
                <a:cs typeface="Arial" panose="020B0604020202020204" pitchFamily="34" charset="0"/>
              </a:rPr>
              <a:t>th</a:t>
            </a:r>
            <a:r>
              <a:rPr lang="en-US" sz="1600" dirty="0">
                <a:latin typeface="Franklin Gothic Medium" panose="020B0603020102020204" pitchFamily="34" charset="0"/>
                <a:cs typeface="Arial" panose="020B0604020202020204" pitchFamily="34" charset="0"/>
              </a:rPr>
              <a:t>/95</a:t>
            </a:r>
            <a:r>
              <a:rPr lang="en-US" sz="1600" baseline="30000" dirty="0">
                <a:latin typeface="Franklin Gothic Medium" panose="020B0603020102020204" pitchFamily="34" charset="0"/>
                <a:cs typeface="Arial" panose="020B0604020202020204" pitchFamily="34" charset="0"/>
              </a:rPr>
              <a:t>th</a:t>
            </a:r>
            <a:r>
              <a:rPr lang="en-US" sz="1600" dirty="0">
                <a:latin typeface="Franklin Gothic Medium" panose="020B0603020102020204" pitchFamily="34" charset="0"/>
                <a:cs typeface="Arial" panose="020B0604020202020204" pitchFamily="34" charset="0"/>
              </a:rPr>
              <a:t> confidence intervals of best runs</a:t>
            </a:r>
          </a:p>
        </p:txBody>
      </p:sp>
      <p:sp>
        <p:nvSpPr>
          <p:cNvPr id="9" name="TextBox 8">
            <a:extLst>
              <a:ext uri="{FF2B5EF4-FFF2-40B4-BE49-F238E27FC236}">
                <a16:creationId xmlns:a16="http://schemas.microsoft.com/office/drawing/2014/main" id="{8359D4B2-2A6F-C11E-5BB7-C4D4136A2B16}"/>
              </a:ext>
            </a:extLst>
          </p:cNvPr>
          <p:cNvSpPr txBox="1"/>
          <p:nvPr/>
        </p:nvSpPr>
        <p:spPr>
          <a:xfrm>
            <a:off x="447413" y="1505520"/>
            <a:ext cx="1793483" cy="830997"/>
          </a:xfrm>
          <a:prstGeom prst="rect">
            <a:avLst/>
          </a:prstGeom>
          <a:noFill/>
        </p:spPr>
        <p:txBody>
          <a:bodyPr wrap="square" rtlCol="0">
            <a:spAutoFit/>
          </a:bodyPr>
          <a:lstStyle/>
          <a:p>
            <a:pPr algn="ctr"/>
            <a:r>
              <a:rPr lang="en-US" sz="1600" b="1" dirty="0">
                <a:latin typeface="Franklin Gothic Medium" panose="020B0603020102020204" pitchFamily="34" charset="0"/>
                <a:cs typeface="Arial" panose="020B0604020202020204" pitchFamily="34" charset="0"/>
              </a:rPr>
              <a:t>Assuming top 1% of runs represent peak performance</a:t>
            </a:r>
          </a:p>
        </p:txBody>
      </p:sp>
      <p:sp>
        <p:nvSpPr>
          <p:cNvPr id="10" name="TextBox 9">
            <a:extLst>
              <a:ext uri="{FF2B5EF4-FFF2-40B4-BE49-F238E27FC236}">
                <a16:creationId xmlns:a16="http://schemas.microsoft.com/office/drawing/2014/main" id="{3215DD57-3C55-B609-2216-F7237235EE4C}"/>
              </a:ext>
            </a:extLst>
          </p:cNvPr>
          <p:cNvSpPr txBox="1"/>
          <p:nvPr/>
        </p:nvSpPr>
        <p:spPr>
          <a:xfrm>
            <a:off x="2912894" y="691796"/>
            <a:ext cx="1793483" cy="307777"/>
          </a:xfrm>
          <a:prstGeom prst="rect">
            <a:avLst/>
          </a:prstGeom>
          <a:noFill/>
        </p:spPr>
        <p:txBody>
          <a:bodyPr wrap="square" rtlCol="0">
            <a:spAutoFit/>
          </a:bodyPr>
          <a:lstStyle/>
          <a:p>
            <a:pPr algn="ctr"/>
            <a:r>
              <a:rPr lang="en-US" sz="1400" b="1" dirty="0">
                <a:latin typeface="Franklin Gothic Medium" panose="020B0603020102020204" pitchFamily="34" charset="0"/>
                <a:cs typeface="Arial" panose="020B0604020202020204" pitchFamily="34" charset="0"/>
              </a:rPr>
              <a:t>Headwater</a:t>
            </a:r>
          </a:p>
        </p:txBody>
      </p:sp>
      <p:sp>
        <p:nvSpPr>
          <p:cNvPr id="11" name="TextBox 10">
            <a:extLst>
              <a:ext uri="{FF2B5EF4-FFF2-40B4-BE49-F238E27FC236}">
                <a16:creationId xmlns:a16="http://schemas.microsoft.com/office/drawing/2014/main" id="{4869F8D3-725F-7208-02E3-F34D3F13D037}"/>
              </a:ext>
            </a:extLst>
          </p:cNvPr>
          <p:cNvSpPr txBox="1"/>
          <p:nvPr/>
        </p:nvSpPr>
        <p:spPr>
          <a:xfrm>
            <a:off x="5779446" y="671843"/>
            <a:ext cx="1793483" cy="307777"/>
          </a:xfrm>
          <a:prstGeom prst="rect">
            <a:avLst/>
          </a:prstGeom>
          <a:noFill/>
        </p:spPr>
        <p:txBody>
          <a:bodyPr wrap="square" rtlCol="0">
            <a:spAutoFit/>
          </a:bodyPr>
          <a:lstStyle/>
          <a:p>
            <a:pPr algn="ctr"/>
            <a:r>
              <a:rPr lang="en-US" sz="1400" b="1" dirty="0">
                <a:latin typeface="Franklin Gothic Medium" panose="020B0603020102020204" pitchFamily="34" charset="0"/>
                <a:cs typeface="Arial" panose="020B0604020202020204" pitchFamily="34" charset="0"/>
              </a:rPr>
              <a:t>Outlet</a:t>
            </a:r>
          </a:p>
        </p:txBody>
      </p:sp>
    </p:spTree>
    <p:extLst>
      <p:ext uri="{BB962C8B-B14F-4D97-AF65-F5344CB8AC3E}">
        <p14:creationId xmlns:p14="http://schemas.microsoft.com/office/powerpoint/2010/main" val="536129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26</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Trends in Model Performance Across Multiple Metrics </a:t>
            </a:r>
          </a:p>
        </p:txBody>
      </p:sp>
      <p:pic>
        <p:nvPicPr>
          <p:cNvPr id="3" name="Picture 2">
            <a:extLst>
              <a:ext uri="{FF2B5EF4-FFF2-40B4-BE49-F238E27FC236}">
                <a16:creationId xmlns:a16="http://schemas.microsoft.com/office/drawing/2014/main" id="{E20B2BC8-6833-6DD2-FD1C-B918196156A1}"/>
              </a:ext>
            </a:extLst>
          </p:cNvPr>
          <p:cNvPicPr>
            <a:picLocks noChangeAspect="1"/>
          </p:cNvPicPr>
          <p:nvPr/>
        </p:nvPicPr>
        <p:blipFill rotWithShape="1">
          <a:blip r:embed="rId3"/>
          <a:srcRect t="66792"/>
          <a:stretch/>
        </p:blipFill>
        <p:spPr>
          <a:xfrm>
            <a:off x="6185775" y="2122063"/>
            <a:ext cx="2732848" cy="1803666"/>
          </a:xfrm>
          <a:prstGeom prst="rect">
            <a:avLst/>
          </a:prstGeom>
        </p:spPr>
      </p:pic>
      <p:pic>
        <p:nvPicPr>
          <p:cNvPr id="5" name="Picture 4">
            <a:extLst>
              <a:ext uri="{FF2B5EF4-FFF2-40B4-BE49-F238E27FC236}">
                <a16:creationId xmlns:a16="http://schemas.microsoft.com/office/drawing/2014/main" id="{D8358485-D21F-AFBE-DE0A-7CEE1E66221C}"/>
              </a:ext>
            </a:extLst>
          </p:cNvPr>
          <p:cNvPicPr>
            <a:picLocks noChangeAspect="1"/>
          </p:cNvPicPr>
          <p:nvPr/>
        </p:nvPicPr>
        <p:blipFill rotWithShape="1">
          <a:blip r:embed="rId3"/>
          <a:srcRect t="33396" b="33396"/>
          <a:stretch/>
        </p:blipFill>
        <p:spPr>
          <a:xfrm>
            <a:off x="3200401" y="2122063"/>
            <a:ext cx="2732848" cy="1803666"/>
          </a:xfrm>
          <a:prstGeom prst="rect">
            <a:avLst/>
          </a:prstGeom>
        </p:spPr>
      </p:pic>
      <p:pic>
        <p:nvPicPr>
          <p:cNvPr id="7" name="Picture 6">
            <a:extLst>
              <a:ext uri="{FF2B5EF4-FFF2-40B4-BE49-F238E27FC236}">
                <a16:creationId xmlns:a16="http://schemas.microsoft.com/office/drawing/2014/main" id="{C12E4F94-8028-D9C2-E3AE-576E7E3CDC9B}"/>
              </a:ext>
            </a:extLst>
          </p:cNvPr>
          <p:cNvPicPr>
            <a:picLocks noChangeAspect="1"/>
          </p:cNvPicPr>
          <p:nvPr/>
        </p:nvPicPr>
        <p:blipFill rotWithShape="1">
          <a:blip r:embed="rId3"/>
          <a:srcRect b="66792"/>
          <a:stretch/>
        </p:blipFill>
        <p:spPr>
          <a:xfrm>
            <a:off x="225377" y="2122063"/>
            <a:ext cx="2732848" cy="1803666"/>
          </a:xfrm>
          <a:prstGeom prst="rect">
            <a:avLst/>
          </a:prstGeom>
        </p:spPr>
      </p:pic>
      <p:sp>
        <p:nvSpPr>
          <p:cNvPr id="9" name="TextBox 8">
            <a:extLst>
              <a:ext uri="{FF2B5EF4-FFF2-40B4-BE49-F238E27FC236}">
                <a16:creationId xmlns:a16="http://schemas.microsoft.com/office/drawing/2014/main" id="{C2FFE4D6-5596-9806-3601-33F92019946B}"/>
              </a:ext>
            </a:extLst>
          </p:cNvPr>
          <p:cNvSpPr txBox="1"/>
          <p:nvPr/>
        </p:nvSpPr>
        <p:spPr>
          <a:xfrm>
            <a:off x="838200" y="4044375"/>
            <a:ext cx="1883692" cy="338554"/>
          </a:xfrm>
          <a:prstGeom prst="rect">
            <a:avLst/>
          </a:prstGeom>
          <a:noFill/>
        </p:spPr>
        <p:txBody>
          <a:bodyPr wrap="square" rtlCol="0">
            <a:spAutoFit/>
          </a:bodyPr>
          <a:lstStyle/>
          <a:p>
            <a:pPr algn="ctr"/>
            <a:r>
              <a:rPr lang="en-US" sz="1600" b="1" dirty="0">
                <a:latin typeface="Franklin Gothic Medium" panose="020B0603020102020204" pitchFamily="34" charset="0"/>
                <a:cs typeface="Arial" panose="020B0604020202020204" pitchFamily="34" charset="0"/>
              </a:rPr>
              <a:t>RMSE</a:t>
            </a:r>
          </a:p>
        </p:txBody>
      </p:sp>
      <p:sp>
        <p:nvSpPr>
          <p:cNvPr id="10" name="TextBox 9">
            <a:extLst>
              <a:ext uri="{FF2B5EF4-FFF2-40B4-BE49-F238E27FC236}">
                <a16:creationId xmlns:a16="http://schemas.microsoft.com/office/drawing/2014/main" id="{B72DB184-4F64-B34B-EAB4-40A3BB418F04}"/>
              </a:ext>
            </a:extLst>
          </p:cNvPr>
          <p:cNvSpPr txBox="1"/>
          <p:nvPr/>
        </p:nvSpPr>
        <p:spPr>
          <a:xfrm>
            <a:off x="3810000" y="4044375"/>
            <a:ext cx="1883692" cy="584775"/>
          </a:xfrm>
          <a:prstGeom prst="rect">
            <a:avLst/>
          </a:prstGeom>
          <a:noFill/>
        </p:spPr>
        <p:txBody>
          <a:bodyPr wrap="square" rtlCol="0">
            <a:spAutoFit/>
          </a:bodyPr>
          <a:lstStyle/>
          <a:p>
            <a:pPr algn="ctr"/>
            <a:r>
              <a:rPr lang="en-US" sz="1600" b="1" dirty="0">
                <a:latin typeface="Franklin Gothic Medium" panose="020B0603020102020204" pitchFamily="34" charset="0"/>
                <a:cs typeface="Arial" panose="020B0604020202020204" pitchFamily="34" charset="0"/>
              </a:rPr>
              <a:t>Daily Maxima</a:t>
            </a:r>
          </a:p>
          <a:p>
            <a:pPr algn="ctr"/>
            <a:r>
              <a:rPr lang="en-US" sz="1600" b="1" dirty="0">
                <a:latin typeface="Franklin Gothic Medium" panose="020B0603020102020204" pitchFamily="34" charset="0"/>
                <a:cs typeface="Arial" panose="020B0604020202020204" pitchFamily="34" charset="0"/>
              </a:rPr>
              <a:t>Error</a:t>
            </a:r>
          </a:p>
        </p:txBody>
      </p:sp>
      <p:sp>
        <p:nvSpPr>
          <p:cNvPr id="11" name="TextBox 10">
            <a:extLst>
              <a:ext uri="{FF2B5EF4-FFF2-40B4-BE49-F238E27FC236}">
                <a16:creationId xmlns:a16="http://schemas.microsoft.com/office/drawing/2014/main" id="{4A59DE29-9782-9C0C-5D08-23CEB170A739}"/>
              </a:ext>
            </a:extLst>
          </p:cNvPr>
          <p:cNvSpPr txBox="1"/>
          <p:nvPr/>
        </p:nvSpPr>
        <p:spPr>
          <a:xfrm>
            <a:off x="6914233" y="4044375"/>
            <a:ext cx="1883692" cy="584775"/>
          </a:xfrm>
          <a:prstGeom prst="rect">
            <a:avLst/>
          </a:prstGeom>
          <a:noFill/>
        </p:spPr>
        <p:txBody>
          <a:bodyPr wrap="square" rtlCol="0">
            <a:spAutoFit/>
          </a:bodyPr>
          <a:lstStyle/>
          <a:p>
            <a:pPr algn="ctr"/>
            <a:r>
              <a:rPr lang="en-US" sz="1600" b="1" dirty="0">
                <a:latin typeface="Franklin Gothic Medium" panose="020B0603020102020204" pitchFamily="34" charset="0"/>
                <a:cs typeface="Arial" panose="020B0604020202020204" pitchFamily="34" charset="0"/>
              </a:rPr>
              <a:t>Daily Minima</a:t>
            </a:r>
          </a:p>
          <a:p>
            <a:pPr algn="ctr"/>
            <a:r>
              <a:rPr lang="en-US" sz="1600" b="1" dirty="0">
                <a:latin typeface="Franklin Gothic Medium" panose="020B0603020102020204" pitchFamily="34" charset="0"/>
                <a:cs typeface="Arial" panose="020B0604020202020204" pitchFamily="34" charset="0"/>
              </a:rPr>
              <a:t>Error</a:t>
            </a:r>
          </a:p>
        </p:txBody>
      </p:sp>
      <p:sp>
        <p:nvSpPr>
          <p:cNvPr id="16" name="TextBox 15">
            <a:extLst>
              <a:ext uri="{FF2B5EF4-FFF2-40B4-BE49-F238E27FC236}">
                <a16:creationId xmlns:a16="http://schemas.microsoft.com/office/drawing/2014/main" id="{CD1EF9CB-ECDF-0160-A703-39B6C1917C33}"/>
              </a:ext>
            </a:extLst>
          </p:cNvPr>
          <p:cNvSpPr txBox="1"/>
          <p:nvPr/>
        </p:nvSpPr>
        <p:spPr>
          <a:xfrm>
            <a:off x="381000" y="1054953"/>
            <a:ext cx="3768725" cy="830997"/>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Progressive improvement in performance with additional calibrated parameters</a:t>
            </a:r>
          </a:p>
        </p:txBody>
      </p:sp>
      <p:sp>
        <p:nvSpPr>
          <p:cNvPr id="17" name="TextBox 16">
            <a:extLst>
              <a:ext uri="{FF2B5EF4-FFF2-40B4-BE49-F238E27FC236}">
                <a16:creationId xmlns:a16="http://schemas.microsoft.com/office/drawing/2014/main" id="{A78E0BFF-41E7-22AF-E9C5-81A401B1379B}"/>
              </a:ext>
            </a:extLst>
          </p:cNvPr>
          <p:cNvSpPr txBox="1"/>
          <p:nvPr/>
        </p:nvSpPr>
        <p:spPr>
          <a:xfrm>
            <a:off x="4841875" y="1054953"/>
            <a:ext cx="3997325" cy="830997"/>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Greatest decrease in error between M1/M2 (no hyporheic flow) and M3/M4 (hyporheic flow)</a:t>
            </a:r>
          </a:p>
        </p:txBody>
      </p:sp>
    </p:spTree>
    <p:extLst>
      <p:ext uri="{BB962C8B-B14F-4D97-AF65-F5344CB8AC3E}">
        <p14:creationId xmlns:p14="http://schemas.microsoft.com/office/powerpoint/2010/main" val="1134150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27</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Model Performance In Context</a:t>
            </a:r>
          </a:p>
        </p:txBody>
      </p:sp>
      <p:sp>
        <p:nvSpPr>
          <p:cNvPr id="3" name="TextBox 2">
            <a:extLst>
              <a:ext uri="{FF2B5EF4-FFF2-40B4-BE49-F238E27FC236}">
                <a16:creationId xmlns:a16="http://schemas.microsoft.com/office/drawing/2014/main" id="{4FB00EA5-28A2-8277-AB8A-F679B6AF5E29}"/>
              </a:ext>
            </a:extLst>
          </p:cNvPr>
          <p:cNvSpPr txBox="1"/>
          <p:nvPr/>
        </p:nvSpPr>
        <p:spPr>
          <a:xfrm>
            <a:off x="346074" y="2145090"/>
            <a:ext cx="4766377" cy="584775"/>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All configurations capable of producing simulations with RMSEs under </a:t>
            </a:r>
            <a:r>
              <a:rPr lang="en-US" sz="1600" dirty="0">
                <a:solidFill>
                  <a:schemeClr val="tx1"/>
                </a:solidFill>
                <a:latin typeface="Franklin Gothic Medium" panose="020B0603020102020204" pitchFamily="34" charset="0"/>
                <a:cs typeface="Arial" panose="020B0604020202020204" pitchFamily="34" charset="0"/>
              </a:rPr>
              <a:t>2.0ºC at both gages.</a:t>
            </a:r>
          </a:p>
        </p:txBody>
      </p:sp>
      <p:pic>
        <p:nvPicPr>
          <p:cNvPr id="5" name="Picture 4">
            <a:extLst>
              <a:ext uri="{FF2B5EF4-FFF2-40B4-BE49-F238E27FC236}">
                <a16:creationId xmlns:a16="http://schemas.microsoft.com/office/drawing/2014/main" id="{1DEC1578-DD67-AFC1-343A-A6EDCC57B981}"/>
              </a:ext>
            </a:extLst>
          </p:cNvPr>
          <p:cNvPicPr>
            <a:picLocks noChangeAspect="1"/>
          </p:cNvPicPr>
          <p:nvPr/>
        </p:nvPicPr>
        <p:blipFill>
          <a:blip r:embed="rId3"/>
          <a:stretch>
            <a:fillRect/>
          </a:stretch>
        </p:blipFill>
        <p:spPr>
          <a:xfrm>
            <a:off x="5112452" y="785641"/>
            <a:ext cx="3685473" cy="3962416"/>
          </a:xfrm>
          <a:prstGeom prst="rect">
            <a:avLst/>
          </a:prstGeom>
        </p:spPr>
      </p:pic>
      <p:sp>
        <p:nvSpPr>
          <p:cNvPr id="7" name="TextBox 6">
            <a:extLst>
              <a:ext uri="{FF2B5EF4-FFF2-40B4-BE49-F238E27FC236}">
                <a16:creationId xmlns:a16="http://schemas.microsoft.com/office/drawing/2014/main" id="{EE02FC1E-A36C-E4C5-A7D5-F158BB0F8737}"/>
              </a:ext>
            </a:extLst>
          </p:cNvPr>
          <p:cNvSpPr txBox="1"/>
          <p:nvPr/>
        </p:nvSpPr>
        <p:spPr>
          <a:xfrm>
            <a:off x="4598504" y="4689403"/>
            <a:ext cx="2030239" cy="200055"/>
          </a:xfrm>
          <a:prstGeom prst="rect">
            <a:avLst/>
          </a:prstGeom>
          <a:noFill/>
        </p:spPr>
        <p:txBody>
          <a:bodyPr wrap="square" rtlCol="0">
            <a:spAutoFit/>
          </a:bodyPr>
          <a:lstStyle/>
          <a:p>
            <a:pPr algn="ctr"/>
            <a:r>
              <a:rPr lang="en-US" sz="700" b="1" dirty="0">
                <a:solidFill>
                  <a:schemeClr val="tx1"/>
                </a:solidFill>
                <a:latin typeface="Arial" panose="020B0604020202020204" pitchFamily="34" charset="0"/>
                <a:cs typeface="Arial" panose="020B0604020202020204" pitchFamily="34" charset="0"/>
              </a:rPr>
              <a:t>Yearsley (2012)</a:t>
            </a:r>
          </a:p>
        </p:txBody>
      </p:sp>
      <p:pic>
        <p:nvPicPr>
          <p:cNvPr id="8" name="Picture 7">
            <a:extLst>
              <a:ext uri="{FF2B5EF4-FFF2-40B4-BE49-F238E27FC236}">
                <a16:creationId xmlns:a16="http://schemas.microsoft.com/office/drawing/2014/main" id="{4F1B1C06-7D3F-C88E-0F3C-EFBAE05701A8}"/>
              </a:ext>
            </a:extLst>
          </p:cNvPr>
          <p:cNvPicPr>
            <a:picLocks noChangeAspect="1"/>
          </p:cNvPicPr>
          <p:nvPr/>
        </p:nvPicPr>
        <p:blipFill rotWithShape="1">
          <a:blip r:embed="rId4"/>
          <a:srcRect b="66792"/>
          <a:stretch/>
        </p:blipFill>
        <p:spPr>
          <a:xfrm>
            <a:off x="1196673" y="2807801"/>
            <a:ext cx="3065178" cy="2023002"/>
          </a:xfrm>
          <a:prstGeom prst="rect">
            <a:avLst/>
          </a:prstGeom>
        </p:spPr>
      </p:pic>
      <p:sp>
        <p:nvSpPr>
          <p:cNvPr id="9" name="TextBox 8">
            <a:extLst>
              <a:ext uri="{FF2B5EF4-FFF2-40B4-BE49-F238E27FC236}">
                <a16:creationId xmlns:a16="http://schemas.microsoft.com/office/drawing/2014/main" id="{114BD442-0E2F-35F5-DDE4-E8FBDE9066AF}"/>
              </a:ext>
            </a:extLst>
          </p:cNvPr>
          <p:cNvSpPr txBox="1"/>
          <p:nvPr/>
        </p:nvSpPr>
        <p:spPr>
          <a:xfrm>
            <a:off x="307418" y="917121"/>
            <a:ext cx="4493182" cy="923330"/>
          </a:xfrm>
          <a:prstGeom prst="rect">
            <a:avLst/>
          </a:prstGeom>
          <a:noFill/>
        </p:spPr>
        <p:txBody>
          <a:bodyPr wrap="square" rtlCol="0">
            <a:spAutoFit/>
          </a:bodyPr>
          <a:lstStyle/>
          <a:p>
            <a:pPr algn="ctr"/>
            <a:r>
              <a:rPr lang="en-US" dirty="0">
                <a:solidFill>
                  <a:schemeClr val="tx2"/>
                </a:solidFill>
                <a:latin typeface="Franklin Gothic Medium" panose="020B0603020102020204" pitchFamily="34" charset="0"/>
                <a:cs typeface="Arial" panose="020B0604020202020204" pitchFamily="34" charset="0"/>
              </a:rPr>
              <a:t>RMSE &lt; 2.0ºC </a:t>
            </a:r>
            <a:r>
              <a:rPr lang="en-US" dirty="0">
                <a:latin typeface="Franklin Gothic Medium" panose="020B0603020102020204" pitchFamily="34" charset="0"/>
                <a:cs typeface="Arial" panose="020B0604020202020204" pitchFamily="34" charset="0"/>
              </a:rPr>
              <a:t>is a recognized threshold for reasonable water temperature predictions (Yearsley, 2012).</a:t>
            </a:r>
          </a:p>
        </p:txBody>
      </p:sp>
    </p:spTree>
    <p:extLst>
      <p:ext uri="{BB962C8B-B14F-4D97-AF65-F5344CB8AC3E}">
        <p14:creationId xmlns:p14="http://schemas.microsoft.com/office/powerpoint/2010/main" val="1143299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28</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Beyond Point Temperatures: A Full Stream Network View</a:t>
            </a:r>
          </a:p>
        </p:txBody>
      </p:sp>
      <p:pic>
        <p:nvPicPr>
          <p:cNvPr id="3" name="Picture 2">
            <a:extLst>
              <a:ext uri="{FF2B5EF4-FFF2-40B4-BE49-F238E27FC236}">
                <a16:creationId xmlns:a16="http://schemas.microsoft.com/office/drawing/2014/main" id="{0C1FCF10-3C1A-1000-1E74-99B848453D9E}"/>
              </a:ext>
            </a:extLst>
          </p:cNvPr>
          <p:cNvPicPr>
            <a:picLocks noChangeAspect="1"/>
          </p:cNvPicPr>
          <p:nvPr/>
        </p:nvPicPr>
        <p:blipFill>
          <a:blip r:embed="rId3"/>
          <a:stretch>
            <a:fillRect/>
          </a:stretch>
        </p:blipFill>
        <p:spPr>
          <a:xfrm>
            <a:off x="3274635" y="742950"/>
            <a:ext cx="5394639" cy="4195830"/>
          </a:xfrm>
          <a:prstGeom prst="rect">
            <a:avLst/>
          </a:prstGeom>
        </p:spPr>
      </p:pic>
      <p:sp>
        <p:nvSpPr>
          <p:cNvPr id="5" name="TextBox 4">
            <a:extLst>
              <a:ext uri="{FF2B5EF4-FFF2-40B4-BE49-F238E27FC236}">
                <a16:creationId xmlns:a16="http://schemas.microsoft.com/office/drawing/2014/main" id="{2CBD74A9-1289-C1A8-2083-F3D4E09D481D}"/>
              </a:ext>
            </a:extLst>
          </p:cNvPr>
          <p:cNvSpPr txBox="1"/>
          <p:nvPr/>
        </p:nvSpPr>
        <p:spPr>
          <a:xfrm>
            <a:off x="457200" y="1241309"/>
            <a:ext cx="4267200" cy="1015663"/>
          </a:xfrm>
          <a:prstGeom prst="rect">
            <a:avLst/>
          </a:prstGeom>
          <a:noFill/>
        </p:spPr>
        <p:txBody>
          <a:bodyPr wrap="square" rtlCol="0">
            <a:spAutoFit/>
          </a:bodyPr>
          <a:lstStyle/>
          <a:p>
            <a:pPr algn="l"/>
            <a:r>
              <a:rPr lang="en-US" sz="2000" dirty="0">
                <a:latin typeface="Franklin Gothic Medium" panose="020B0603020102020204" pitchFamily="34" charset="0"/>
                <a:cs typeface="Arial" panose="020B0604020202020204" pitchFamily="34" charset="0"/>
              </a:rPr>
              <a:t>Our model captures general pattern of warming from headwaters to outlet.</a:t>
            </a:r>
          </a:p>
        </p:txBody>
      </p:sp>
      <p:sp>
        <p:nvSpPr>
          <p:cNvPr id="7" name="TextBox 6">
            <a:extLst>
              <a:ext uri="{FF2B5EF4-FFF2-40B4-BE49-F238E27FC236}">
                <a16:creationId xmlns:a16="http://schemas.microsoft.com/office/drawing/2014/main" id="{C1C9FA7A-059F-E953-BADB-B3996B7CF6AD}"/>
              </a:ext>
            </a:extLst>
          </p:cNvPr>
          <p:cNvSpPr txBox="1"/>
          <p:nvPr/>
        </p:nvSpPr>
        <p:spPr>
          <a:xfrm>
            <a:off x="457200" y="2647950"/>
            <a:ext cx="2974555" cy="1323439"/>
          </a:xfrm>
          <a:prstGeom prst="rect">
            <a:avLst/>
          </a:prstGeom>
          <a:noFill/>
        </p:spPr>
        <p:txBody>
          <a:bodyPr wrap="square" rtlCol="0">
            <a:spAutoFit/>
          </a:bodyPr>
          <a:lstStyle/>
          <a:p>
            <a:pPr algn="l"/>
            <a:r>
              <a:rPr lang="en-US" sz="2000" dirty="0">
                <a:latin typeface="Franklin Gothic Medium" panose="020B0603020102020204" pitchFamily="34" charset="0"/>
                <a:cs typeface="Arial" panose="020B0604020202020204" pitchFamily="34" charset="0"/>
              </a:rPr>
              <a:t>Full network predictions are more actionable than simulations at single points.</a:t>
            </a:r>
          </a:p>
        </p:txBody>
      </p:sp>
      <p:sp>
        <p:nvSpPr>
          <p:cNvPr id="8" name="TextBox 7">
            <a:extLst>
              <a:ext uri="{FF2B5EF4-FFF2-40B4-BE49-F238E27FC236}">
                <a16:creationId xmlns:a16="http://schemas.microsoft.com/office/drawing/2014/main" id="{029B4164-60D2-D630-E672-EB1CF72B4070}"/>
              </a:ext>
            </a:extLst>
          </p:cNvPr>
          <p:cNvSpPr txBox="1"/>
          <p:nvPr/>
        </p:nvSpPr>
        <p:spPr>
          <a:xfrm>
            <a:off x="4724400" y="4857750"/>
            <a:ext cx="2974555" cy="307777"/>
          </a:xfrm>
          <a:prstGeom prst="rect">
            <a:avLst/>
          </a:prstGeom>
          <a:noFill/>
        </p:spPr>
        <p:txBody>
          <a:bodyPr wrap="square" rtlCol="0">
            <a:spAutoFit/>
          </a:bodyPr>
          <a:lstStyle/>
          <a:p>
            <a:pPr algn="ctr"/>
            <a:r>
              <a:rPr lang="en-US" sz="1400" dirty="0">
                <a:latin typeface="Franklin Gothic Medium" panose="020B0603020102020204" pitchFamily="34" charset="0"/>
                <a:cs typeface="Arial" panose="020B0604020202020204" pitchFamily="34" charset="0"/>
              </a:rPr>
              <a:t>Best M4 Run</a:t>
            </a:r>
          </a:p>
        </p:txBody>
      </p:sp>
    </p:spTree>
    <p:extLst>
      <p:ext uri="{BB962C8B-B14F-4D97-AF65-F5344CB8AC3E}">
        <p14:creationId xmlns:p14="http://schemas.microsoft.com/office/powerpoint/2010/main" val="2058833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29</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672732" cy="738664"/>
          </a:xfrm>
        </p:spPr>
        <p:txBody>
          <a:bodyPr/>
          <a:lstStyle/>
          <a:p>
            <a:r>
              <a:rPr lang="en-US" dirty="0"/>
              <a:t>Missing Heat Fluxes? Opposition between Headwater and Outlet</a:t>
            </a:r>
          </a:p>
        </p:txBody>
      </p:sp>
      <p:pic>
        <p:nvPicPr>
          <p:cNvPr id="5" name="Picture 4">
            <a:extLst>
              <a:ext uri="{FF2B5EF4-FFF2-40B4-BE49-F238E27FC236}">
                <a16:creationId xmlns:a16="http://schemas.microsoft.com/office/drawing/2014/main" id="{2ABA869F-12DA-F0D2-AAE0-CC20CDEBF171}"/>
              </a:ext>
            </a:extLst>
          </p:cNvPr>
          <p:cNvPicPr>
            <a:picLocks noChangeAspect="1"/>
          </p:cNvPicPr>
          <p:nvPr/>
        </p:nvPicPr>
        <p:blipFill>
          <a:blip r:embed="rId3"/>
          <a:stretch>
            <a:fillRect/>
          </a:stretch>
        </p:blipFill>
        <p:spPr>
          <a:xfrm>
            <a:off x="3352800" y="1047750"/>
            <a:ext cx="5181600" cy="4070545"/>
          </a:xfrm>
          <a:prstGeom prst="rect">
            <a:avLst/>
          </a:prstGeom>
        </p:spPr>
      </p:pic>
      <p:sp>
        <p:nvSpPr>
          <p:cNvPr id="20" name="Rounded Rectangle 19">
            <a:extLst>
              <a:ext uri="{FF2B5EF4-FFF2-40B4-BE49-F238E27FC236}">
                <a16:creationId xmlns:a16="http://schemas.microsoft.com/office/drawing/2014/main" id="{FEE00F29-E5A9-7DF5-C6CC-6C943A16BF15}"/>
              </a:ext>
            </a:extLst>
          </p:cNvPr>
          <p:cNvSpPr/>
          <p:nvPr/>
        </p:nvSpPr>
        <p:spPr>
          <a:xfrm>
            <a:off x="4572000" y="1200150"/>
            <a:ext cx="1600200" cy="304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97C099CF-ED5C-E1D5-FEAB-925A027D6A79}"/>
              </a:ext>
            </a:extLst>
          </p:cNvPr>
          <p:cNvSpPr/>
          <p:nvPr/>
        </p:nvSpPr>
        <p:spPr>
          <a:xfrm>
            <a:off x="4419600" y="3989070"/>
            <a:ext cx="1219200" cy="304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DE83DB9-EA4A-096C-3313-F32E372C620C}"/>
              </a:ext>
            </a:extLst>
          </p:cNvPr>
          <p:cNvCxnSpPr>
            <a:cxnSpLocks/>
          </p:cNvCxnSpPr>
          <p:nvPr/>
        </p:nvCxnSpPr>
        <p:spPr>
          <a:xfrm flipV="1">
            <a:off x="2667000" y="1428750"/>
            <a:ext cx="1828800" cy="533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8F1099-7AF0-8704-505C-5A9CF45B6AB0}"/>
              </a:ext>
            </a:extLst>
          </p:cNvPr>
          <p:cNvCxnSpPr>
            <a:cxnSpLocks/>
          </p:cNvCxnSpPr>
          <p:nvPr/>
        </p:nvCxnSpPr>
        <p:spPr>
          <a:xfrm>
            <a:off x="2667000" y="3409950"/>
            <a:ext cx="1677714" cy="617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C00D970-8E38-3043-61E0-B8A155BEE9A6}"/>
              </a:ext>
            </a:extLst>
          </p:cNvPr>
          <p:cNvSpPr txBox="1"/>
          <p:nvPr/>
        </p:nvSpPr>
        <p:spPr>
          <a:xfrm>
            <a:off x="145774" y="1395641"/>
            <a:ext cx="2534576" cy="1077218"/>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In simpler configurations, outlet is only fit well when headwater temperatures have warm bias</a:t>
            </a:r>
          </a:p>
        </p:txBody>
      </p:sp>
      <p:sp>
        <p:nvSpPr>
          <p:cNvPr id="31" name="TextBox 30">
            <a:extLst>
              <a:ext uri="{FF2B5EF4-FFF2-40B4-BE49-F238E27FC236}">
                <a16:creationId xmlns:a16="http://schemas.microsoft.com/office/drawing/2014/main" id="{0884EFE3-949F-EC00-B323-1FBCDF58C5B5}"/>
              </a:ext>
            </a:extLst>
          </p:cNvPr>
          <p:cNvSpPr txBox="1"/>
          <p:nvPr/>
        </p:nvSpPr>
        <p:spPr>
          <a:xfrm>
            <a:off x="145774" y="2918123"/>
            <a:ext cx="2534576" cy="1077218"/>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In more parameterized configurations, addition of hyporheic flow reduces bias in headwaters</a:t>
            </a:r>
          </a:p>
        </p:txBody>
      </p:sp>
      <p:sp>
        <p:nvSpPr>
          <p:cNvPr id="3" name="TextBox 2">
            <a:extLst>
              <a:ext uri="{FF2B5EF4-FFF2-40B4-BE49-F238E27FC236}">
                <a16:creationId xmlns:a16="http://schemas.microsoft.com/office/drawing/2014/main" id="{C35F8160-3387-894C-501C-8BA84C788D5B}"/>
              </a:ext>
            </a:extLst>
          </p:cNvPr>
          <p:cNvSpPr txBox="1"/>
          <p:nvPr/>
        </p:nvSpPr>
        <p:spPr>
          <a:xfrm>
            <a:off x="145774" y="2419350"/>
            <a:ext cx="2534576" cy="276999"/>
          </a:xfrm>
          <a:prstGeom prst="rect">
            <a:avLst/>
          </a:prstGeom>
          <a:noFill/>
        </p:spPr>
        <p:txBody>
          <a:bodyPr wrap="square" rtlCol="0">
            <a:spAutoFit/>
          </a:bodyPr>
          <a:lstStyle/>
          <a:p>
            <a:pPr algn="ctr"/>
            <a:r>
              <a:rPr lang="en-US" sz="1200" b="1" dirty="0">
                <a:solidFill>
                  <a:schemeClr val="accent2"/>
                </a:solidFill>
                <a:latin typeface="Franklin Gothic Medium" panose="020B0603020102020204" pitchFamily="34" charset="0"/>
                <a:cs typeface="Arial" panose="020B0604020202020204" pitchFamily="34" charset="0"/>
              </a:rPr>
              <a:t>Missing downstream heat</a:t>
            </a:r>
          </a:p>
        </p:txBody>
      </p:sp>
    </p:spTree>
    <p:extLst>
      <p:ext uri="{BB962C8B-B14F-4D97-AF65-F5344CB8AC3E}">
        <p14:creationId xmlns:p14="http://schemas.microsoft.com/office/powerpoint/2010/main" val="396718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99060"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3</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William M. Lapenta Internship</a:t>
            </a:r>
            <a:endParaRPr spc="295" dirty="0">
              <a:latin typeface="Franklin Gothic Medium" panose="020B06030201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7669B3A-09A7-416A-BE54-360FAE35148D}"/>
              </a:ext>
            </a:extLst>
          </p:cNvPr>
          <p:cNvSpPr txBox="1"/>
          <p:nvPr/>
        </p:nvSpPr>
        <p:spPr>
          <a:xfrm>
            <a:off x="304105" y="895350"/>
            <a:ext cx="4725095" cy="2323713"/>
          </a:xfrm>
          <a:prstGeom prst="rect">
            <a:avLst/>
          </a:prstGeom>
          <a:noFill/>
        </p:spPr>
        <p:txBody>
          <a:bodyPr wrap="square" rtlCol="0">
            <a:spAutoFit/>
          </a:bodyPr>
          <a:lstStyle/>
          <a:p>
            <a:pPr marL="285750" indent="-285750" algn="l">
              <a:spcAft>
                <a:spcPts val="600"/>
              </a:spcAft>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Summer internship program for undergraduate and graduate students at participating NOAA line offices</a:t>
            </a:r>
          </a:p>
          <a:p>
            <a:pPr marL="285750" indent="-285750" algn="l">
              <a:spcAft>
                <a:spcPts val="600"/>
              </a:spcAft>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Independent research + daily seminars with NOAA scientists</a:t>
            </a:r>
          </a:p>
          <a:p>
            <a:pPr marL="285750" indent="-285750" algn="l">
              <a:spcAft>
                <a:spcPts val="600"/>
              </a:spcAft>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NOAA Direct Hire Authority after graduation </a:t>
            </a:r>
          </a:p>
          <a:p>
            <a:pPr marL="176213" indent="-176213" algn="l">
              <a:buFont typeface="Arial" panose="020B0604020202020204" pitchFamily="34" charset="0"/>
              <a:buChar char="•"/>
            </a:pPr>
            <a:endParaRPr lang="en-US" sz="1600" dirty="0">
              <a:latin typeface="Franklin Gothic Medium" panose="020B0603020102020204" pitchFamily="34" charset="0"/>
              <a:cs typeface="Arial" panose="020B0604020202020204" pitchFamily="34" charset="0"/>
            </a:endParaRPr>
          </a:p>
          <a:p>
            <a:pPr marL="114300" indent="-114300" algn="l">
              <a:buFont typeface="Arial" panose="020B0604020202020204" pitchFamily="34" charset="0"/>
              <a:buChar char="•"/>
            </a:pPr>
            <a:endParaRPr lang="en-US" dirty="0">
              <a:latin typeface="Franklin Gothic Medium" panose="020B0603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9802020-42F1-A79C-1E33-CD3119ABBDA6}"/>
              </a:ext>
            </a:extLst>
          </p:cNvPr>
          <p:cNvPicPr>
            <a:picLocks noChangeAspect="1"/>
          </p:cNvPicPr>
          <p:nvPr/>
        </p:nvPicPr>
        <p:blipFill>
          <a:blip r:embed="rId3"/>
          <a:stretch>
            <a:fillRect/>
          </a:stretch>
        </p:blipFill>
        <p:spPr>
          <a:xfrm>
            <a:off x="759720" y="2733902"/>
            <a:ext cx="3583680" cy="1819048"/>
          </a:xfrm>
          <a:prstGeom prst="rect">
            <a:avLst/>
          </a:prstGeom>
        </p:spPr>
      </p:pic>
      <p:pic>
        <p:nvPicPr>
          <p:cNvPr id="5" name="Picture 2" descr="National Water Center">
            <a:extLst>
              <a:ext uri="{FF2B5EF4-FFF2-40B4-BE49-F238E27FC236}">
                <a16:creationId xmlns:a16="http://schemas.microsoft.com/office/drawing/2014/main" id="{9D4F5FD9-4214-4EFE-EF0A-A0FFBF7A8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875049"/>
            <a:ext cx="2040001" cy="3825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ational Water Center">
            <a:extLst>
              <a:ext uri="{FF2B5EF4-FFF2-40B4-BE49-F238E27FC236}">
                <a16:creationId xmlns:a16="http://schemas.microsoft.com/office/drawing/2014/main" id="{A0DB8B90-A370-FDC7-6335-8D40B7C21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899237"/>
            <a:ext cx="3111500" cy="177674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C9C51F6C-8CFD-D3FE-FC3E-63A79A4E860B}"/>
              </a:ext>
            </a:extLst>
          </p:cNvPr>
          <p:cNvCxnSpPr>
            <a:cxnSpLocks/>
          </p:cNvCxnSpPr>
          <p:nvPr/>
        </p:nvCxnSpPr>
        <p:spPr>
          <a:xfrm>
            <a:off x="5029200" y="799611"/>
            <a:ext cx="0" cy="4031192"/>
          </a:xfrm>
          <a:prstGeom prst="line">
            <a:avLst/>
          </a:prstGeom>
          <a:ln w="28575">
            <a:solidFill>
              <a:srgbClr val="1A4B9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3B441C-EE41-C215-158C-3E415C5EEC2E}"/>
              </a:ext>
            </a:extLst>
          </p:cNvPr>
          <p:cNvSpPr txBox="1"/>
          <p:nvPr/>
        </p:nvSpPr>
        <p:spPr>
          <a:xfrm>
            <a:off x="5243543" y="3448499"/>
            <a:ext cx="3440114" cy="1077218"/>
          </a:xfrm>
          <a:prstGeom prst="rect">
            <a:avLst/>
          </a:prstGeom>
          <a:noFill/>
        </p:spPr>
        <p:txBody>
          <a:bodyPr wrap="square" rtlCol="0">
            <a:spAutoFit/>
          </a:bodyPr>
          <a:lstStyle/>
          <a:p>
            <a:pPr marL="285750" indent="-285750" algn="l">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Interned at OWP (National Water Center), supervised by Fred Ogden</a:t>
            </a:r>
          </a:p>
          <a:p>
            <a:pPr marL="285750" indent="-285750" algn="l">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Tasked with exploring NWM water temperature applications</a:t>
            </a:r>
          </a:p>
        </p:txBody>
      </p:sp>
    </p:spTree>
    <p:extLst>
      <p:ext uri="{BB962C8B-B14F-4D97-AF65-F5344CB8AC3E}">
        <p14:creationId xmlns:p14="http://schemas.microsoft.com/office/powerpoint/2010/main" val="336642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30</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672732" cy="738664"/>
          </a:xfrm>
        </p:spPr>
        <p:txBody>
          <a:bodyPr/>
          <a:lstStyle/>
          <a:p>
            <a:r>
              <a:rPr lang="en-US" dirty="0"/>
              <a:t>Challenges in Expanding from the Catchment to Continental Scale</a:t>
            </a:r>
          </a:p>
        </p:txBody>
      </p:sp>
      <p:sp>
        <p:nvSpPr>
          <p:cNvPr id="5" name="Rounded Rectangle 4">
            <a:extLst>
              <a:ext uri="{FF2B5EF4-FFF2-40B4-BE49-F238E27FC236}">
                <a16:creationId xmlns:a16="http://schemas.microsoft.com/office/drawing/2014/main" id="{947F859B-15F2-7B4C-52A4-595BCA414521}"/>
              </a:ext>
            </a:extLst>
          </p:cNvPr>
          <p:cNvSpPr/>
          <p:nvPr/>
        </p:nvSpPr>
        <p:spPr>
          <a:xfrm>
            <a:off x="800099" y="967909"/>
            <a:ext cx="3657601" cy="1617278"/>
          </a:xfrm>
          <a:prstGeom prst="roundRect">
            <a:avLst/>
          </a:prstGeom>
          <a:no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686B056-C1AE-D259-A8C5-8CC6D1B3AA97}"/>
              </a:ext>
            </a:extLst>
          </p:cNvPr>
          <p:cNvSpPr/>
          <p:nvPr/>
        </p:nvSpPr>
        <p:spPr>
          <a:xfrm>
            <a:off x="829166" y="2783272"/>
            <a:ext cx="3628534" cy="1617278"/>
          </a:xfrm>
          <a:prstGeom prst="roundRect">
            <a:avLst/>
          </a:prstGeom>
          <a:no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B115767-4422-7334-3878-03A47ECC77A6}"/>
              </a:ext>
            </a:extLst>
          </p:cNvPr>
          <p:cNvSpPr/>
          <p:nvPr/>
        </p:nvSpPr>
        <p:spPr>
          <a:xfrm>
            <a:off x="4686300" y="943077"/>
            <a:ext cx="3657601" cy="1617278"/>
          </a:xfrm>
          <a:prstGeom prst="roundRect">
            <a:avLst/>
          </a:prstGeom>
          <a:no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D09529-DF1A-5A1D-2D7D-D53B2CB51B45}"/>
              </a:ext>
            </a:extLst>
          </p:cNvPr>
          <p:cNvSpPr/>
          <p:nvPr/>
        </p:nvSpPr>
        <p:spPr>
          <a:xfrm>
            <a:off x="4686300" y="2748817"/>
            <a:ext cx="3657601" cy="1617278"/>
          </a:xfrm>
          <a:prstGeom prst="roundRect">
            <a:avLst/>
          </a:prstGeom>
          <a:no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75397DB-11CD-5A6C-36E5-C3D355D9480C}"/>
              </a:ext>
            </a:extLst>
          </p:cNvPr>
          <p:cNvSpPr txBox="1"/>
          <p:nvPr/>
        </p:nvSpPr>
        <p:spPr>
          <a:xfrm>
            <a:off x="980611" y="1314883"/>
            <a:ext cx="3296576" cy="923330"/>
          </a:xfrm>
          <a:prstGeom prst="rect">
            <a:avLst/>
          </a:prstGeom>
          <a:noFill/>
        </p:spPr>
        <p:txBody>
          <a:bodyPr wrap="square" rtlCol="0">
            <a:spAutoFit/>
          </a:bodyPr>
          <a:lstStyle/>
          <a:p>
            <a:pPr algn="ctr"/>
            <a:r>
              <a:rPr lang="en-US" b="1" dirty="0">
                <a:latin typeface="Franklin Gothic Medium" panose="020B0603020102020204" pitchFamily="34" charset="0"/>
                <a:cs typeface="Arial" panose="020B0604020202020204" pitchFamily="34" charset="0"/>
              </a:rPr>
              <a:t>Computational Limits</a:t>
            </a:r>
          </a:p>
          <a:p>
            <a:pPr algn="ctr"/>
            <a:r>
              <a:rPr lang="en-US" dirty="0">
                <a:latin typeface="Franklin Gothic Medium" panose="020B0603020102020204" pitchFamily="34" charset="0"/>
                <a:cs typeface="Arial" panose="020B0604020202020204" pitchFamily="34" charset="0"/>
              </a:rPr>
              <a:t>Is a physically-based model the right direction for WT?</a:t>
            </a:r>
          </a:p>
        </p:txBody>
      </p:sp>
      <p:sp>
        <p:nvSpPr>
          <p:cNvPr id="17" name="TextBox 16">
            <a:extLst>
              <a:ext uri="{FF2B5EF4-FFF2-40B4-BE49-F238E27FC236}">
                <a16:creationId xmlns:a16="http://schemas.microsoft.com/office/drawing/2014/main" id="{1D0D8E09-9A57-C8D1-A775-F6F679F64480}"/>
              </a:ext>
            </a:extLst>
          </p:cNvPr>
          <p:cNvSpPr txBox="1"/>
          <p:nvPr/>
        </p:nvSpPr>
        <p:spPr>
          <a:xfrm>
            <a:off x="4866812" y="1151552"/>
            <a:ext cx="3296576" cy="1200329"/>
          </a:xfrm>
          <a:prstGeom prst="rect">
            <a:avLst/>
          </a:prstGeom>
          <a:noFill/>
        </p:spPr>
        <p:txBody>
          <a:bodyPr wrap="square" rtlCol="0">
            <a:spAutoFit/>
          </a:bodyPr>
          <a:lstStyle/>
          <a:p>
            <a:pPr algn="ctr"/>
            <a:r>
              <a:rPr lang="en-US" b="1" dirty="0">
                <a:latin typeface="Franklin Gothic Medium" panose="020B0603020102020204" pitchFamily="34" charset="0"/>
                <a:cs typeface="Arial" panose="020B0604020202020204" pitchFamily="34" charset="0"/>
              </a:rPr>
              <a:t>NWM Uncertainty</a:t>
            </a:r>
          </a:p>
          <a:p>
            <a:pPr algn="ctr"/>
            <a:r>
              <a:rPr lang="en-US" dirty="0">
                <a:latin typeface="Franklin Gothic Medium" panose="020B0603020102020204" pitchFamily="34" charset="0"/>
                <a:cs typeface="Arial" panose="020B0604020202020204" pitchFamily="34" charset="0"/>
              </a:rPr>
              <a:t>Discharge is target variable for NWM optimization, not other states</a:t>
            </a:r>
          </a:p>
        </p:txBody>
      </p:sp>
      <p:pic>
        <p:nvPicPr>
          <p:cNvPr id="18" name="Picture 17">
            <a:extLst>
              <a:ext uri="{FF2B5EF4-FFF2-40B4-BE49-F238E27FC236}">
                <a16:creationId xmlns:a16="http://schemas.microsoft.com/office/drawing/2014/main" id="{E337B386-8A05-FEFC-8231-B1B2618CB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722" y="2828779"/>
            <a:ext cx="2026756" cy="1457353"/>
          </a:xfrm>
          <a:prstGeom prst="rect">
            <a:avLst/>
          </a:prstGeom>
        </p:spPr>
      </p:pic>
      <p:sp>
        <p:nvSpPr>
          <p:cNvPr id="19" name="TextBox 18">
            <a:extLst>
              <a:ext uri="{FF2B5EF4-FFF2-40B4-BE49-F238E27FC236}">
                <a16:creationId xmlns:a16="http://schemas.microsoft.com/office/drawing/2014/main" id="{4F2BFF85-E77F-BEBE-64B3-1DDB8E97D431}"/>
              </a:ext>
            </a:extLst>
          </p:cNvPr>
          <p:cNvSpPr txBox="1"/>
          <p:nvPr/>
        </p:nvSpPr>
        <p:spPr>
          <a:xfrm>
            <a:off x="980611" y="3095790"/>
            <a:ext cx="3296576" cy="923330"/>
          </a:xfrm>
          <a:prstGeom prst="rect">
            <a:avLst/>
          </a:prstGeom>
          <a:noFill/>
        </p:spPr>
        <p:txBody>
          <a:bodyPr wrap="square" rtlCol="0">
            <a:spAutoFit/>
          </a:bodyPr>
          <a:lstStyle/>
          <a:p>
            <a:pPr algn="ctr"/>
            <a:r>
              <a:rPr lang="en-US" b="1" dirty="0">
                <a:latin typeface="Franklin Gothic Medium" panose="020B0603020102020204" pitchFamily="34" charset="0"/>
                <a:cs typeface="Arial" panose="020B0604020202020204" pitchFamily="34" charset="0"/>
              </a:rPr>
              <a:t>Stream Network Simplification</a:t>
            </a:r>
          </a:p>
          <a:p>
            <a:pPr algn="ctr"/>
            <a:r>
              <a:rPr lang="en-US" dirty="0">
                <a:latin typeface="Franklin Gothic Medium" panose="020B0603020102020204" pitchFamily="34" charset="0"/>
                <a:cs typeface="Arial" panose="020B0604020202020204" pitchFamily="34" charset="0"/>
              </a:rPr>
              <a:t>Channel extent and its effect on WTs?</a:t>
            </a:r>
          </a:p>
        </p:txBody>
      </p:sp>
      <p:sp>
        <p:nvSpPr>
          <p:cNvPr id="20" name="Down Arrow 19">
            <a:extLst>
              <a:ext uri="{FF2B5EF4-FFF2-40B4-BE49-F238E27FC236}">
                <a16:creationId xmlns:a16="http://schemas.microsoft.com/office/drawing/2014/main" id="{ACD42213-2250-66F5-26AB-4FB44B26C3FC}"/>
              </a:ext>
            </a:extLst>
          </p:cNvPr>
          <p:cNvSpPr/>
          <p:nvPr/>
        </p:nvSpPr>
        <p:spPr>
          <a:xfrm rot="16200000">
            <a:off x="4678104" y="3023132"/>
            <a:ext cx="243146" cy="106864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442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31</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Evolution of Uncertainty Along the River Network</a:t>
            </a:r>
          </a:p>
        </p:txBody>
      </p:sp>
      <p:sp>
        <p:nvSpPr>
          <p:cNvPr id="3" name="TextBox 2">
            <a:extLst>
              <a:ext uri="{FF2B5EF4-FFF2-40B4-BE49-F238E27FC236}">
                <a16:creationId xmlns:a16="http://schemas.microsoft.com/office/drawing/2014/main" id="{4FB00EA5-28A2-8277-AB8A-F679B6AF5E29}"/>
              </a:ext>
            </a:extLst>
          </p:cNvPr>
          <p:cNvSpPr txBox="1"/>
          <p:nvPr/>
        </p:nvSpPr>
        <p:spPr>
          <a:xfrm>
            <a:off x="4678284" y="1001646"/>
            <a:ext cx="4097230" cy="830997"/>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Larger streams are less uncertain: equilibrium with fluxes at the air-water interface and strongly controlled by radiation</a:t>
            </a:r>
            <a:endParaRPr lang="en-US" sz="1600" b="1" dirty="0">
              <a:latin typeface="Franklin Gothic Medium" panose="020B06030201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8F56B98-3159-7788-AA8E-63E3C4F15D6F}"/>
              </a:ext>
            </a:extLst>
          </p:cNvPr>
          <p:cNvSpPr txBox="1"/>
          <p:nvPr/>
        </p:nvSpPr>
        <p:spPr>
          <a:xfrm>
            <a:off x="649014" y="1001645"/>
            <a:ext cx="3733800" cy="830997"/>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Headwater temperatures are more uncertain: streambed and hydrologic fluxes difficult to constrain</a:t>
            </a:r>
          </a:p>
        </p:txBody>
      </p:sp>
      <p:sp>
        <p:nvSpPr>
          <p:cNvPr id="26" name="TextBox 25">
            <a:extLst>
              <a:ext uri="{FF2B5EF4-FFF2-40B4-BE49-F238E27FC236}">
                <a16:creationId xmlns:a16="http://schemas.microsoft.com/office/drawing/2014/main" id="{A419EB48-91AB-C070-1BCB-114B19D21D83}"/>
              </a:ext>
            </a:extLst>
          </p:cNvPr>
          <p:cNvSpPr txBox="1"/>
          <p:nvPr/>
        </p:nvSpPr>
        <p:spPr>
          <a:xfrm>
            <a:off x="1908313" y="4630748"/>
            <a:ext cx="5327374" cy="400110"/>
          </a:xfrm>
          <a:prstGeom prst="rect">
            <a:avLst/>
          </a:prstGeom>
          <a:noFill/>
        </p:spPr>
        <p:txBody>
          <a:bodyPr wrap="square" rtlCol="0">
            <a:spAutoFit/>
          </a:bodyPr>
          <a:lstStyle/>
          <a:p>
            <a:pPr algn="ctr"/>
            <a:r>
              <a:rPr lang="en-US" sz="2000" b="1" dirty="0">
                <a:latin typeface="Franklin Gothic Medium" panose="020B0603020102020204" pitchFamily="34" charset="0"/>
                <a:cs typeface="Arial" panose="020B0604020202020204" pitchFamily="34" charset="0"/>
              </a:rPr>
              <a:t>Performance should improve down-network!</a:t>
            </a:r>
          </a:p>
        </p:txBody>
      </p:sp>
      <p:sp>
        <p:nvSpPr>
          <p:cNvPr id="10" name="Rectangle 9">
            <a:extLst>
              <a:ext uri="{FF2B5EF4-FFF2-40B4-BE49-F238E27FC236}">
                <a16:creationId xmlns:a16="http://schemas.microsoft.com/office/drawing/2014/main" id="{D384F271-5B4B-82F6-24A0-DCC17DE9EC69}"/>
              </a:ext>
            </a:extLst>
          </p:cNvPr>
          <p:cNvSpPr/>
          <p:nvPr/>
        </p:nvSpPr>
        <p:spPr>
          <a:xfrm>
            <a:off x="5638800" y="4124295"/>
            <a:ext cx="1596887" cy="506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44939D7-DDCC-F2C0-698D-5297D18ADA50}"/>
              </a:ext>
            </a:extLst>
          </p:cNvPr>
          <p:cNvGrpSpPr/>
          <p:nvPr/>
        </p:nvGrpSpPr>
        <p:grpSpPr>
          <a:xfrm>
            <a:off x="328820" y="1937212"/>
            <a:ext cx="3158985" cy="2611975"/>
            <a:chOff x="365766" y="1754968"/>
            <a:chExt cx="3158985" cy="2611975"/>
          </a:xfrm>
        </p:grpSpPr>
        <p:pic>
          <p:nvPicPr>
            <p:cNvPr id="5" name="Picture 4">
              <a:extLst>
                <a:ext uri="{FF2B5EF4-FFF2-40B4-BE49-F238E27FC236}">
                  <a16:creationId xmlns:a16="http://schemas.microsoft.com/office/drawing/2014/main" id="{467B2A5E-73B5-96C3-1EDD-2C4D6743D89F}"/>
                </a:ext>
              </a:extLst>
            </p:cNvPr>
            <p:cNvPicPr>
              <a:picLocks noChangeAspect="1"/>
            </p:cNvPicPr>
            <p:nvPr/>
          </p:nvPicPr>
          <p:blipFill rotWithShape="1">
            <a:blip r:embed="rId3"/>
            <a:srcRect r="55453"/>
            <a:stretch/>
          </p:blipFill>
          <p:spPr>
            <a:xfrm>
              <a:off x="707352" y="1754968"/>
              <a:ext cx="2817399" cy="2485970"/>
            </a:xfrm>
            <a:prstGeom prst="rect">
              <a:avLst/>
            </a:prstGeom>
          </p:spPr>
        </p:pic>
        <p:sp>
          <p:nvSpPr>
            <p:cNvPr id="7" name="TextBox 6">
              <a:extLst>
                <a:ext uri="{FF2B5EF4-FFF2-40B4-BE49-F238E27FC236}">
                  <a16:creationId xmlns:a16="http://schemas.microsoft.com/office/drawing/2014/main" id="{D53E4FCF-D624-D6A6-CB53-B047539246CA}"/>
                </a:ext>
              </a:extLst>
            </p:cNvPr>
            <p:cNvSpPr txBox="1"/>
            <p:nvPr/>
          </p:nvSpPr>
          <p:spPr>
            <a:xfrm>
              <a:off x="365766" y="3917113"/>
              <a:ext cx="2895600" cy="200055"/>
            </a:xfrm>
            <a:prstGeom prst="rect">
              <a:avLst/>
            </a:prstGeom>
            <a:noFill/>
          </p:spPr>
          <p:txBody>
            <a:bodyPr wrap="square" rtlCol="0">
              <a:spAutoFit/>
            </a:bodyPr>
            <a:lstStyle/>
            <a:p>
              <a:pPr algn="ctr"/>
              <a:r>
                <a:rPr lang="en-US" sz="700" b="1" dirty="0">
                  <a:solidFill>
                    <a:schemeClr val="tx1"/>
                  </a:solidFill>
                  <a:latin typeface="Arial" panose="020B0604020202020204" pitchFamily="34" charset="0"/>
                  <a:cs typeface="Arial" panose="020B0604020202020204" pitchFamily="34" charset="0"/>
                </a:rPr>
                <a:t>Leach et al. (2023)</a:t>
              </a:r>
            </a:p>
          </p:txBody>
        </p:sp>
        <p:sp>
          <p:nvSpPr>
            <p:cNvPr id="11" name="Rectangle 10">
              <a:extLst>
                <a:ext uri="{FF2B5EF4-FFF2-40B4-BE49-F238E27FC236}">
                  <a16:creationId xmlns:a16="http://schemas.microsoft.com/office/drawing/2014/main" id="{40FF1A94-0DE7-1FF4-DC32-3FBCFED0D219}"/>
                </a:ext>
              </a:extLst>
            </p:cNvPr>
            <p:cNvSpPr/>
            <p:nvPr/>
          </p:nvSpPr>
          <p:spPr>
            <a:xfrm>
              <a:off x="1015122" y="4143925"/>
              <a:ext cx="1596887" cy="223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B1DADC95-47EA-F304-68A6-3ADB67B5E38A}"/>
              </a:ext>
            </a:extLst>
          </p:cNvPr>
          <p:cNvPicPr>
            <a:picLocks noChangeAspect="1"/>
          </p:cNvPicPr>
          <p:nvPr/>
        </p:nvPicPr>
        <p:blipFill rotWithShape="1">
          <a:blip r:embed="rId3"/>
          <a:srcRect l="45181"/>
          <a:stretch/>
        </p:blipFill>
        <p:spPr>
          <a:xfrm>
            <a:off x="5326343" y="1936688"/>
            <a:ext cx="3467100" cy="2485970"/>
          </a:xfrm>
          <a:prstGeom prst="rect">
            <a:avLst/>
          </a:prstGeom>
        </p:spPr>
      </p:pic>
      <p:sp>
        <p:nvSpPr>
          <p:cNvPr id="16" name="Rectangle 15">
            <a:extLst>
              <a:ext uri="{FF2B5EF4-FFF2-40B4-BE49-F238E27FC236}">
                <a16:creationId xmlns:a16="http://schemas.microsoft.com/office/drawing/2014/main" id="{C0FE0220-308D-1B4C-5DBB-31B404B8A97C}"/>
              </a:ext>
            </a:extLst>
          </p:cNvPr>
          <p:cNvSpPr/>
          <p:nvPr/>
        </p:nvSpPr>
        <p:spPr>
          <a:xfrm>
            <a:off x="6727654" y="4230638"/>
            <a:ext cx="1596887" cy="223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1629AE5-4814-8A74-C4D5-1D43E33F6202}"/>
              </a:ext>
            </a:extLst>
          </p:cNvPr>
          <p:cNvSpPr txBox="1"/>
          <p:nvPr/>
        </p:nvSpPr>
        <p:spPr>
          <a:xfrm>
            <a:off x="6010631" y="4102392"/>
            <a:ext cx="2895600" cy="200055"/>
          </a:xfrm>
          <a:prstGeom prst="rect">
            <a:avLst/>
          </a:prstGeom>
          <a:noFill/>
        </p:spPr>
        <p:txBody>
          <a:bodyPr wrap="square" rtlCol="0">
            <a:spAutoFit/>
          </a:bodyPr>
          <a:lstStyle/>
          <a:p>
            <a:pPr algn="ctr"/>
            <a:r>
              <a:rPr lang="en-US" sz="700" b="1" dirty="0">
                <a:solidFill>
                  <a:schemeClr val="tx1"/>
                </a:solidFill>
                <a:latin typeface="Arial" panose="020B0604020202020204" pitchFamily="34" charset="0"/>
                <a:cs typeface="Arial" panose="020B0604020202020204" pitchFamily="34" charset="0"/>
              </a:rPr>
              <a:t>Leach et al. (2023)</a:t>
            </a:r>
          </a:p>
        </p:txBody>
      </p:sp>
    </p:spTree>
    <p:extLst>
      <p:ext uri="{BB962C8B-B14F-4D97-AF65-F5344CB8AC3E}">
        <p14:creationId xmlns:p14="http://schemas.microsoft.com/office/powerpoint/2010/main" val="4236446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32</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Moving into the Next Generation Modeling Framework</a:t>
            </a:r>
          </a:p>
        </p:txBody>
      </p:sp>
      <p:grpSp>
        <p:nvGrpSpPr>
          <p:cNvPr id="12" name="Group 11">
            <a:extLst>
              <a:ext uri="{FF2B5EF4-FFF2-40B4-BE49-F238E27FC236}">
                <a16:creationId xmlns:a16="http://schemas.microsoft.com/office/drawing/2014/main" id="{AEB8D92E-576F-122E-7F36-AF9F69A96EDA}"/>
              </a:ext>
            </a:extLst>
          </p:cNvPr>
          <p:cNvGrpSpPr/>
          <p:nvPr/>
        </p:nvGrpSpPr>
        <p:grpSpPr>
          <a:xfrm>
            <a:off x="1054577" y="1657350"/>
            <a:ext cx="7175023" cy="2047155"/>
            <a:chOff x="1374934" y="2191969"/>
            <a:chExt cx="7175023" cy="2047155"/>
          </a:xfrm>
        </p:grpSpPr>
        <p:pic>
          <p:nvPicPr>
            <p:cNvPr id="5" name="Picture 4">
              <a:extLst>
                <a:ext uri="{FF2B5EF4-FFF2-40B4-BE49-F238E27FC236}">
                  <a16:creationId xmlns:a16="http://schemas.microsoft.com/office/drawing/2014/main" id="{B6FE9C4A-863E-4E40-8ED8-305C242EAE69}"/>
                </a:ext>
              </a:extLst>
            </p:cNvPr>
            <p:cNvPicPr>
              <a:picLocks noChangeAspect="1"/>
            </p:cNvPicPr>
            <p:nvPr/>
          </p:nvPicPr>
          <p:blipFill>
            <a:blip r:embed="rId3"/>
            <a:stretch>
              <a:fillRect/>
            </a:stretch>
          </p:blipFill>
          <p:spPr>
            <a:xfrm>
              <a:off x="4551573" y="2343150"/>
              <a:ext cx="3998384" cy="1650848"/>
            </a:xfrm>
            <a:prstGeom prst="rect">
              <a:avLst/>
            </a:prstGeom>
          </p:spPr>
        </p:pic>
        <p:pic>
          <p:nvPicPr>
            <p:cNvPr id="7" name="Picture 6">
              <a:extLst>
                <a:ext uri="{FF2B5EF4-FFF2-40B4-BE49-F238E27FC236}">
                  <a16:creationId xmlns:a16="http://schemas.microsoft.com/office/drawing/2014/main" id="{80E2F62E-E0A5-7F39-8872-8B5BF1AE2A83}"/>
                </a:ext>
              </a:extLst>
            </p:cNvPr>
            <p:cNvPicPr>
              <a:picLocks noChangeAspect="1"/>
            </p:cNvPicPr>
            <p:nvPr/>
          </p:nvPicPr>
          <p:blipFill>
            <a:blip r:embed="rId4"/>
            <a:stretch>
              <a:fillRect/>
            </a:stretch>
          </p:blipFill>
          <p:spPr>
            <a:xfrm>
              <a:off x="1374934" y="2191969"/>
              <a:ext cx="2844800" cy="1977136"/>
            </a:xfrm>
            <a:prstGeom prst="rect">
              <a:avLst/>
            </a:prstGeom>
          </p:spPr>
        </p:pic>
        <p:sp>
          <p:nvSpPr>
            <p:cNvPr id="8" name="TextBox 7">
              <a:extLst>
                <a:ext uri="{FF2B5EF4-FFF2-40B4-BE49-F238E27FC236}">
                  <a16:creationId xmlns:a16="http://schemas.microsoft.com/office/drawing/2014/main" id="{E6FB2689-719A-0ACE-60F1-35B470CC241C}"/>
                </a:ext>
              </a:extLst>
            </p:cNvPr>
            <p:cNvSpPr txBox="1"/>
            <p:nvPr/>
          </p:nvSpPr>
          <p:spPr>
            <a:xfrm>
              <a:off x="3686334" y="3992903"/>
              <a:ext cx="3354114" cy="246221"/>
            </a:xfrm>
            <a:prstGeom prst="rect">
              <a:avLst/>
            </a:prstGeom>
            <a:noFill/>
          </p:spPr>
          <p:txBody>
            <a:bodyPr wrap="square" rtlCol="0">
              <a:spAutoFit/>
            </a:bodyPr>
            <a:lstStyle/>
            <a:p>
              <a:pPr algn="ctr"/>
              <a:r>
                <a:rPr lang="en-US" sz="1000" b="1" dirty="0">
                  <a:latin typeface="Franklin Gothic Medium" panose="020B0603020102020204" pitchFamily="34" charset="0"/>
                  <a:cs typeface="Arial" panose="020B0604020202020204" pitchFamily="34" charset="0"/>
                </a:rPr>
                <a:t>NOAA (Trey Flowers), 2022</a:t>
              </a:r>
            </a:p>
          </p:txBody>
        </p:sp>
      </p:grpSp>
      <p:sp>
        <p:nvSpPr>
          <p:cNvPr id="9" name="TextBox 8">
            <a:extLst>
              <a:ext uri="{FF2B5EF4-FFF2-40B4-BE49-F238E27FC236}">
                <a16:creationId xmlns:a16="http://schemas.microsoft.com/office/drawing/2014/main" id="{70D5A864-D42F-B062-492B-7FFE73F46865}"/>
              </a:ext>
            </a:extLst>
          </p:cNvPr>
          <p:cNvSpPr txBox="1"/>
          <p:nvPr/>
        </p:nvSpPr>
        <p:spPr>
          <a:xfrm>
            <a:off x="315450" y="1028640"/>
            <a:ext cx="8513101" cy="400110"/>
          </a:xfrm>
          <a:prstGeom prst="rect">
            <a:avLst/>
          </a:prstGeom>
          <a:noFill/>
        </p:spPr>
        <p:txBody>
          <a:bodyPr wrap="square" rtlCol="0">
            <a:spAutoFit/>
          </a:bodyPr>
          <a:lstStyle/>
          <a:p>
            <a:pPr algn="ctr"/>
            <a:r>
              <a:rPr lang="en-US" sz="2000" b="1" dirty="0">
                <a:latin typeface="Franklin Gothic Medium" panose="020B0603020102020204" pitchFamily="34" charset="0"/>
                <a:cs typeface="Arial" panose="020B0604020202020204" pitchFamily="34" charset="0"/>
              </a:rPr>
              <a:t>NextGen presents exciting opportunities for water temperature prediction</a:t>
            </a:r>
          </a:p>
        </p:txBody>
      </p:sp>
      <p:grpSp>
        <p:nvGrpSpPr>
          <p:cNvPr id="11" name="Group 10">
            <a:extLst>
              <a:ext uri="{FF2B5EF4-FFF2-40B4-BE49-F238E27FC236}">
                <a16:creationId xmlns:a16="http://schemas.microsoft.com/office/drawing/2014/main" id="{F8643C84-AF36-DBF2-9819-32213C5D10DC}"/>
              </a:ext>
            </a:extLst>
          </p:cNvPr>
          <p:cNvGrpSpPr/>
          <p:nvPr/>
        </p:nvGrpSpPr>
        <p:grpSpPr>
          <a:xfrm>
            <a:off x="464885" y="4009132"/>
            <a:ext cx="8214230" cy="1077218"/>
            <a:chOff x="472570" y="1372135"/>
            <a:chExt cx="8214230" cy="1077218"/>
          </a:xfrm>
        </p:grpSpPr>
        <p:sp>
          <p:nvSpPr>
            <p:cNvPr id="3" name="TextBox 2">
              <a:extLst>
                <a:ext uri="{FF2B5EF4-FFF2-40B4-BE49-F238E27FC236}">
                  <a16:creationId xmlns:a16="http://schemas.microsoft.com/office/drawing/2014/main" id="{4FB00EA5-28A2-8277-AB8A-F679B6AF5E29}"/>
                </a:ext>
              </a:extLst>
            </p:cNvPr>
            <p:cNvSpPr txBox="1"/>
            <p:nvPr/>
          </p:nvSpPr>
          <p:spPr>
            <a:xfrm>
              <a:off x="472570" y="1372135"/>
              <a:ext cx="4086688" cy="1077218"/>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Model formulations won’t work well everywhere - stream size, geographic contrasts</a:t>
              </a:r>
            </a:p>
            <a:p>
              <a:pPr algn="ctr"/>
              <a:endParaRPr lang="en-US" sz="1600" dirty="0">
                <a:latin typeface="Franklin Gothic Medium" panose="020B06030201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3044942-F81C-E811-6362-A2D31E26CD10}"/>
                </a:ext>
              </a:extLst>
            </p:cNvPr>
            <p:cNvSpPr txBox="1"/>
            <p:nvPr/>
          </p:nvSpPr>
          <p:spPr>
            <a:xfrm>
              <a:off x="4600112" y="1372135"/>
              <a:ext cx="4086688" cy="830997"/>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Flexible and interoperable models are the way forward!</a:t>
              </a:r>
            </a:p>
            <a:p>
              <a:pPr marL="114300" indent="-114300" algn="ctr">
                <a:buFont typeface="Arial" panose="020B0604020202020204" pitchFamily="34" charset="0"/>
                <a:buChar char="•"/>
              </a:pPr>
              <a:endParaRPr lang="en-US" sz="1600" dirty="0">
                <a:latin typeface="Franklin Gothic Medium" panose="020B0603020102020204" pitchFamily="34" charset="0"/>
                <a:cs typeface="Arial" panose="020B0604020202020204" pitchFamily="34" charset="0"/>
              </a:endParaRPr>
            </a:p>
          </p:txBody>
        </p:sp>
      </p:grpSp>
    </p:spTree>
    <p:extLst>
      <p:ext uri="{BB962C8B-B14F-4D97-AF65-F5344CB8AC3E}">
        <p14:creationId xmlns:p14="http://schemas.microsoft.com/office/powerpoint/2010/main" val="868437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02088-641C-E229-FD51-B1ACE734A8E9}"/>
              </a:ext>
            </a:extLst>
          </p:cNvPr>
          <p:cNvPicPr>
            <a:picLocks noChangeAspect="1"/>
          </p:cNvPicPr>
          <p:nvPr/>
        </p:nvPicPr>
        <p:blipFill>
          <a:blip r:embed="rId3"/>
          <a:stretch>
            <a:fillRect/>
          </a:stretch>
        </p:blipFill>
        <p:spPr>
          <a:xfrm>
            <a:off x="5621469" y="991307"/>
            <a:ext cx="3235062" cy="2814924"/>
          </a:xfrm>
          <a:prstGeom prst="rect">
            <a:avLst/>
          </a:prstGeom>
        </p:spPr>
      </p:pic>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33</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Water Temperature Prediction in the NextGen Framework</a:t>
            </a:r>
          </a:p>
        </p:txBody>
      </p:sp>
      <p:pic>
        <p:nvPicPr>
          <p:cNvPr id="7" name="Picture 6">
            <a:extLst>
              <a:ext uri="{FF2B5EF4-FFF2-40B4-BE49-F238E27FC236}">
                <a16:creationId xmlns:a16="http://schemas.microsoft.com/office/drawing/2014/main" id="{80E2F62E-E0A5-7F39-8872-8B5BF1AE2A83}"/>
              </a:ext>
            </a:extLst>
          </p:cNvPr>
          <p:cNvPicPr>
            <a:picLocks noChangeAspect="1"/>
          </p:cNvPicPr>
          <p:nvPr/>
        </p:nvPicPr>
        <p:blipFill>
          <a:blip r:embed="rId4"/>
          <a:stretch>
            <a:fillRect/>
          </a:stretch>
        </p:blipFill>
        <p:spPr>
          <a:xfrm>
            <a:off x="118313" y="1339161"/>
            <a:ext cx="3547019" cy="2465178"/>
          </a:xfrm>
          <a:prstGeom prst="rect">
            <a:avLst/>
          </a:prstGeom>
        </p:spPr>
      </p:pic>
      <p:sp>
        <p:nvSpPr>
          <p:cNvPr id="8" name="TextBox 7">
            <a:extLst>
              <a:ext uri="{FF2B5EF4-FFF2-40B4-BE49-F238E27FC236}">
                <a16:creationId xmlns:a16="http://schemas.microsoft.com/office/drawing/2014/main" id="{E6FB2689-719A-0ACE-60F1-35B470CC241C}"/>
              </a:ext>
            </a:extLst>
          </p:cNvPr>
          <p:cNvSpPr txBox="1"/>
          <p:nvPr/>
        </p:nvSpPr>
        <p:spPr>
          <a:xfrm>
            <a:off x="381000" y="3773329"/>
            <a:ext cx="3354114" cy="230832"/>
          </a:xfrm>
          <a:prstGeom prst="rect">
            <a:avLst/>
          </a:prstGeom>
          <a:noFill/>
        </p:spPr>
        <p:txBody>
          <a:bodyPr wrap="square" rtlCol="0">
            <a:spAutoFit/>
          </a:bodyPr>
          <a:lstStyle/>
          <a:p>
            <a:pPr algn="ctr"/>
            <a:r>
              <a:rPr lang="en-US" sz="900" dirty="0">
                <a:latin typeface="Franklin Gothic Medium" panose="020B0603020102020204" pitchFamily="34" charset="0"/>
                <a:cs typeface="Arial" panose="020B0604020202020204" pitchFamily="34" charset="0"/>
              </a:rPr>
              <a:t>NOAA (Trey Flowers), 2022</a:t>
            </a:r>
          </a:p>
        </p:txBody>
      </p:sp>
      <p:sp>
        <p:nvSpPr>
          <p:cNvPr id="13" name="Rounded Rectangle 12">
            <a:extLst>
              <a:ext uri="{FF2B5EF4-FFF2-40B4-BE49-F238E27FC236}">
                <a16:creationId xmlns:a16="http://schemas.microsoft.com/office/drawing/2014/main" id="{4908042F-2A76-04A5-D58D-71CD585E79D2}"/>
              </a:ext>
            </a:extLst>
          </p:cNvPr>
          <p:cNvSpPr/>
          <p:nvPr/>
        </p:nvSpPr>
        <p:spPr>
          <a:xfrm>
            <a:off x="7239000" y="3973912"/>
            <a:ext cx="1565000" cy="765783"/>
          </a:xfrm>
          <a:prstGeom prst="roundRect">
            <a:avLst/>
          </a:prstGeom>
          <a:noFill/>
          <a:ln>
            <a:solidFill>
              <a:srgbClr val="FEDE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Franklin Gothic Medium" panose="020B0603020102020204" pitchFamily="34" charset="0"/>
              </a:rPr>
              <a:t>Resolve complex controls in headwaters</a:t>
            </a:r>
          </a:p>
        </p:txBody>
      </p:sp>
      <p:sp>
        <p:nvSpPr>
          <p:cNvPr id="14" name="Rounded Rectangle 13">
            <a:extLst>
              <a:ext uri="{FF2B5EF4-FFF2-40B4-BE49-F238E27FC236}">
                <a16:creationId xmlns:a16="http://schemas.microsoft.com/office/drawing/2014/main" id="{1BD2EC49-CE1F-A520-96A0-17E1F3BFB03E}"/>
              </a:ext>
            </a:extLst>
          </p:cNvPr>
          <p:cNvSpPr/>
          <p:nvPr/>
        </p:nvSpPr>
        <p:spPr>
          <a:xfrm>
            <a:off x="4038600" y="679736"/>
            <a:ext cx="1978869" cy="869402"/>
          </a:xfrm>
          <a:prstGeom prst="roundRect">
            <a:avLst/>
          </a:prstGeom>
          <a:noFill/>
          <a:ln>
            <a:solidFill>
              <a:srgbClr val="9E1B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Franklin Gothic Medium" panose="020B0603020102020204" pitchFamily="34" charset="0"/>
              </a:rPr>
              <a:t>Simpler</a:t>
            </a:r>
          </a:p>
          <a:p>
            <a:pPr algn="ctr"/>
            <a:r>
              <a:rPr lang="en-US" sz="1400" dirty="0">
                <a:solidFill>
                  <a:schemeClr val="tx1"/>
                </a:solidFill>
                <a:latin typeface="Franklin Gothic Medium" panose="020B0603020102020204" pitchFamily="34" charset="0"/>
              </a:rPr>
              <a:t>radiation dominated configuration down-network</a:t>
            </a:r>
          </a:p>
        </p:txBody>
      </p:sp>
      <p:cxnSp>
        <p:nvCxnSpPr>
          <p:cNvPr id="16" name="Straight Arrow Connector 15">
            <a:extLst>
              <a:ext uri="{FF2B5EF4-FFF2-40B4-BE49-F238E27FC236}">
                <a16:creationId xmlns:a16="http://schemas.microsoft.com/office/drawing/2014/main" id="{9831496E-96A8-4406-EC66-18114B6C3BFF}"/>
              </a:ext>
            </a:extLst>
          </p:cNvPr>
          <p:cNvCxnSpPr>
            <a:cxnSpLocks/>
            <a:stCxn id="13" idx="0"/>
          </p:cNvCxnSpPr>
          <p:nvPr/>
        </p:nvCxnSpPr>
        <p:spPr>
          <a:xfrm flipH="1" flipV="1">
            <a:off x="8001000" y="3638550"/>
            <a:ext cx="20500" cy="335362"/>
          </a:xfrm>
          <a:prstGeom prst="straightConnector1">
            <a:avLst/>
          </a:prstGeom>
          <a:ln w="28575">
            <a:solidFill>
              <a:srgbClr val="FEDE8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BEBC76-279D-E6C5-5290-28CBF5F83DCE}"/>
              </a:ext>
            </a:extLst>
          </p:cNvPr>
          <p:cNvCxnSpPr>
            <a:cxnSpLocks/>
          </p:cNvCxnSpPr>
          <p:nvPr/>
        </p:nvCxnSpPr>
        <p:spPr>
          <a:xfrm>
            <a:off x="5127066" y="1549138"/>
            <a:ext cx="740334" cy="489212"/>
          </a:xfrm>
          <a:prstGeom prst="straightConnector1">
            <a:avLst/>
          </a:prstGeom>
          <a:ln w="28575">
            <a:solidFill>
              <a:srgbClr val="9E1B45"/>
            </a:solidFill>
            <a:tailEnd type="triangle"/>
          </a:ln>
        </p:spPr>
        <p:style>
          <a:lnRef idx="1">
            <a:schemeClr val="accent1"/>
          </a:lnRef>
          <a:fillRef idx="0">
            <a:schemeClr val="accent1"/>
          </a:fillRef>
          <a:effectRef idx="0">
            <a:schemeClr val="accent1"/>
          </a:effectRef>
          <a:fontRef idx="minor">
            <a:schemeClr val="tx1"/>
          </a:fontRef>
        </p:style>
      </p:cxnSp>
      <p:sp>
        <p:nvSpPr>
          <p:cNvPr id="21" name="Right Arrow 20">
            <a:extLst>
              <a:ext uri="{FF2B5EF4-FFF2-40B4-BE49-F238E27FC236}">
                <a16:creationId xmlns:a16="http://schemas.microsoft.com/office/drawing/2014/main" id="{0BFA887D-CF56-DB24-C740-9F74AA22A464}"/>
              </a:ext>
            </a:extLst>
          </p:cNvPr>
          <p:cNvSpPr/>
          <p:nvPr/>
        </p:nvSpPr>
        <p:spPr>
          <a:xfrm>
            <a:off x="4191000" y="2495550"/>
            <a:ext cx="1065214" cy="3693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673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3086100" cy="5143500"/>
            <a:chOff x="0" y="0"/>
            <a:chExt cx="3086100" cy="5143500"/>
          </a:xfrm>
        </p:grpSpPr>
        <p:pic>
          <p:nvPicPr>
            <p:cNvPr id="3" name="object 3"/>
            <p:cNvPicPr/>
            <p:nvPr/>
          </p:nvPicPr>
          <p:blipFill>
            <a:blip r:embed="rId3" cstate="print"/>
            <a:stretch>
              <a:fillRect/>
            </a:stretch>
          </p:blipFill>
          <p:spPr>
            <a:xfrm>
              <a:off x="0" y="0"/>
              <a:ext cx="3086097" cy="5143499"/>
            </a:xfrm>
            <a:prstGeom prst="rect">
              <a:avLst/>
            </a:prstGeom>
          </p:spPr>
        </p:pic>
        <p:pic>
          <p:nvPicPr>
            <p:cNvPr id="4" name="object 4"/>
            <p:cNvPicPr/>
            <p:nvPr/>
          </p:nvPicPr>
          <p:blipFill>
            <a:blip r:embed="rId4" cstate="print"/>
            <a:stretch>
              <a:fillRect/>
            </a:stretch>
          </p:blipFill>
          <p:spPr>
            <a:xfrm>
              <a:off x="206498" y="4354275"/>
              <a:ext cx="548641" cy="548641"/>
            </a:xfrm>
            <a:prstGeom prst="rect">
              <a:avLst/>
            </a:prstGeom>
          </p:spPr>
        </p:pic>
        <p:pic>
          <p:nvPicPr>
            <p:cNvPr id="5" name="object 5"/>
            <p:cNvPicPr/>
            <p:nvPr/>
          </p:nvPicPr>
          <p:blipFill>
            <a:blip r:embed="rId5" cstate="print"/>
            <a:stretch>
              <a:fillRect/>
            </a:stretch>
          </p:blipFill>
          <p:spPr>
            <a:xfrm>
              <a:off x="1003198" y="4460687"/>
              <a:ext cx="1876399" cy="335849"/>
            </a:xfrm>
            <a:prstGeom prst="rect">
              <a:avLst/>
            </a:prstGeom>
          </p:spPr>
        </p:pic>
      </p:grpSp>
      <p:sp>
        <p:nvSpPr>
          <p:cNvPr id="6" name="object 6"/>
          <p:cNvSpPr txBox="1"/>
          <p:nvPr/>
        </p:nvSpPr>
        <p:spPr>
          <a:xfrm>
            <a:off x="8797925"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35" dirty="0">
                <a:solidFill>
                  <a:srgbClr val="508DE0"/>
                </a:solidFill>
                <a:latin typeface="Franklin Gothic Medium" panose="020B0603020102020204" pitchFamily="34" charset="0"/>
                <a:cs typeface="Calibri"/>
              </a:rPr>
              <a:t>34</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455225" y="298286"/>
            <a:ext cx="5342700" cy="382156"/>
          </a:xfrm>
          <a:prstGeom prst="rect">
            <a:avLst/>
          </a:prstGeom>
        </p:spPr>
        <p:txBody>
          <a:bodyPr vert="horz" wrap="square" lIns="0" tIns="12700" rIns="0" bIns="0" rtlCol="0">
            <a:spAutoFit/>
          </a:bodyPr>
          <a:lstStyle/>
          <a:p>
            <a:pPr marL="12700">
              <a:lnSpc>
                <a:spcPct val="100000"/>
              </a:lnSpc>
              <a:spcBef>
                <a:spcPts val="100"/>
              </a:spcBef>
            </a:pPr>
            <a:r>
              <a:rPr lang="en-US" spc="195" dirty="0">
                <a:latin typeface="Franklin Gothic Medium" panose="020B0603020102020204" pitchFamily="34" charset="0"/>
                <a:cs typeface="Arial" panose="020B0604020202020204" pitchFamily="34" charset="0"/>
              </a:rPr>
              <a:t>Primary F</a:t>
            </a:r>
            <a:r>
              <a:rPr spc="195" dirty="0">
                <a:latin typeface="Franklin Gothic Medium" panose="020B0603020102020204" pitchFamily="34" charset="0"/>
                <a:cs typeface="Arial" panose="020B0604020202020204" pitchFamily="34" charset="0"/>
              </a:rPr>
              <a:t>indings</a:t>
            </a:r>
            <a:r>
              <a:rPr lang="en-US" spc="-40" dirty="0">
                <a:latin typeface="Franklin Gothic Medium" panose="020B0603020102020204" pitchFamily="34" charset="0"/>
                <a:cs typeface="Arial" panose="020B0604020202020204" pitchFamily="34" charset="0"/>
              </a:rPr>
              <a:t> </a:t>
            </a:r>
            <a:r>
              <a:rPr lang="en-US" spc="150" dirty="0">
                <a:latin typeface="Franklin Gothic Medium" panose="020B0603020102020204" pitchFamily="34" charset="0"/>
                <a:cs typeface="Arial" panose="020B0604020202020204" pitchFamily="34" charset="0"/>
              </a:rPr>
              <a:t>and</a:t>
            </a:r>
            <a:r>
              <a:rPr lang="en-US" spc="-40" dirty="0">
                <a:latin typeface="Franklin Gothic Medium" panose="020B0603020102020204" pitchFamily="34" charset="0"/>
                <a:cs typeface="Arial" panose="020B0604020202020204" pitchFamily="34" charset="0"/>
              </a:rPr>
              <a:t> </a:t>
            </a:r>
            <a:r>
              <a:rPr lang="en-US" spc="160" dirty="0">
                <a:latin typeface="Franklin Gothic Medium" panose="020B0603020102020204" pitchFamily="34" charset="0"/>
                <a:cs typeface="Arial" panose="020B0604020202020204" pitchFamily="34" charset="0"/>
              </a:rPr>
              <a:t>Next</a:t>
            </a:r>
            <a:r>
              <a:rPr lang="en-US" spc="-40" dirty="0">
                <a:latin typeface="Franklin Gothic Medium" panose="020B0603020102020204" pitchFamily="34" charset="0"/>
                <a:cs typeface="Arial" panose="020B0604020202020204" pitchFamily="34" charset="0"/>
              </a:rPr>
              <a:t> </a:t>
            </a:r>
            <a:r>
              <a:rPr lang="en-US" spc="200" dirty="0">
                <a:latin typeface="Franklin Gothic Medium" panose="020B0603020102020204" pitchFamily="34" charset="0"/>
                <a:cs typeface="Arial" panose="020B0604020202020204" pitchFamily="34" charset="0"/>
              </a:rPr>
              <a:t>Steps</a:t>
            </a:r>
            <a:endParaRPr spc="200" dirty="0">
              <a:latin typeface="Franklin Gothic Medium" panose="020B06030201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3ED9409-B2FA-3AE4-4E85-DEA9B9E21FB1}"/>
              </a:ext>
            </a:extLst>
          </p:cNvPr>
          <p:cNvPicPr>
            <a:picLocks noChangeAspect="1"/>
          </p:cNvPicPr>
          <p:nvPr/>
        </p:nvPicPr>
        <p:blipFill>
          <a:blip r:embed="rId6"/>
          <a:stretch>
            <a:fillRect/>
          </a:stretch>
        </p:blipFill>
        <p:spPr>
          <a:xfrm>
            <a:off x="3276600" y="4710730"/>
            <a:ext cx="394895" cy="382156"/>
          </a:xfrm>
          <a:prstGeom prst="rect">
            <a:avLst/>
          </a:prstGeom>
        </p:spPr>
      </p:pic>
      <p:sp>
        <p:nvSpPr>
          <p:cNvPr id="11" name="TextBox 10">
            <a:extLst>
              <a:ext uri="{FF2B5EF4-FFF2-40B4-BE49-F238E27FC236}">
                <a16:creationId xmlns:a16="http://schemas.microsoft.com/office/drawing/2014/main" id="{50663334-DA9B-4081-ECA8-E588B9F76D3E}"/>
              </a:ext>
            </a:extLst>
          </p:cNvPr>
          <p:cNvSpPr txBox="1"/>
          <p:nvPr/>
        </p:nvSpPr>
        <p:spPr>
          <a:xfrm>
            <a:off x="3610176" y="4763309"/>
            <a:ext cx="1593064" cy="276999"/>
          </a:xfrm>
          <a:prstGeom prst="rect">
            <a:avLst/>
          </a:prstGeom>
          <a:noFill/>
        </p:spPr>
        <p:txBody>
          <a:bodyPr wrap="none" rtlCol="0" anchor="ctr">
            <a:spAutoFit/>
          </a:bodyPr>
          <a:lstStyle/>
          <a:p>
            <a:pPr algn="ctr"/>
            <a:r>
              <a:rPr lang="en-US" sz="1200" spc="60" dirty="0" err="1">
                <a:latin typeface="Franklin Gothic Medium" panose="020B0603020102020204" pitchFamily="34" charset="0"/>
                <a:cs typeface="Calibri"/>
              </a:rPr>
              <a:t>github.com</a:t>
            </a:r>
            <a:r>
              <a:rPr lang="en-US" sz="1200" spc="60" dirty="0">
                <a:latin typeface="Franklin Gothic Medium" panose="020B0603020102020204" pitchFamily="34" charset="0"/>
                <a:cs typeface="Calibri"/>
              </a:rPr>
              <a:t>/</a:t>
            </a:r>
            <a:r>
              <a:rPr lang="en-US" sz="1200" spc="60" dirty="0" err="1">
                <a:latin typeface="Franklin Gothic Medium" panose="020B0603020102020204" pitchFamily="34" charset="0"/>
                <a:cs typeface="Calibri"/>
              </a:rPr>
              <a:t>jswade</a:t>
            </a:r>
            <a:endParaRPr lang="en-US" sz="1200" spc="60" dirty="0">
              <a:latin typeface="Franklin Gothic Medium" panose="020B0603020102020204" pitchFamily="34" charset="0"/>
              <a:cs typeface="Calibri"/>
            </a:endParaRPr>
          </a:p>
        </p:txBody>
      </p:sp>
      <p:pic>
        <p:nvPicPr>
          <p:cNvPr id="12" name="object 7">
            <a:extLst>
              <a:ext uri="{FF2B5EF4-FFF2-40B4-BE49-F238E27FC236}">
                <a16:creationId xmlns:a16="http://schemas.microsoft.com/office/drawing/2014/main" id="{0BF73477-4E47-AC2A-5E3B-59CDD0DCCAE5}"/>
              </a:ext>
            </a:extLst>
          </p:cNvPr>
          <p:cNvPicPr/>
          <p:nvPr/>
        </p:nvPicPr>
        <p:blipFill>
          <a:blip r:embed="rId7" cstate="print"/>
          <a:stretch>
            <a:fillRect/>
          </a:stretch>
        </p:blipFill>
        <p:spPr>
          <a:xfrm>
            <a:off x="5354093" y="4730358"/>
            <a:ext cx="342900" cy="342900"/>
          </a:xfrm>
          <a:prstGeom prst="rect">
            <a:avLst/>
          </a:prstGeom>
        </p:spPr>
      </p:pic>
      <p:sp>
        <p:nvSpPr>
          <p:cNvPr id="13" name="TextBox 12">
            <a:extLst>
              <a:ext uri="{FF2B5EF4-FFF2-40B4-BE49-F238E27FC236}">
                <a16:creationId xmlns:a16="http://schemas.microsoft.com/office/drawing/2014/main" id="{2D839E8C-D88B-59D3-509A-01B6A6C7F4F9}"/>
              </a:ext>
            </a:extLst>
          </p:cNvPr>
          <p:cNvSpPr txBox="1"/>
          <p:nvPr/>
        </p:nvSpPr>
        <p:spPr>
          <a:xfrm>
            <a:off x="5660345" y="4763309"/>
            <a:ext cx="1337547" cy="276999"/>
          </a:xfrm>
          <a:prstGeom prst="rect">
            <a:avLst/>
          </a:prstGeom>
          <a:noFill/>
        </p:spPr>
        <p:txBody>
          <a:bodyPr wrap="none" rtlCol="0" anchor="ctr">
            <a:spAutoFit/>
          </a:bodyPr>
          <a:lstStyle/>
          <a:p>
            <a:pPr algn="ctr"/>
            <a:r>
              <a:rPr lang="en-US" sz="1200" spc="60" err="1">
                <a:latin typeface="Franklin Gothic Medium" panose="020B0603020102020204" pitchFamily="34" charset="0"/>
                <a:cs typeface="Calibri"/>
              </a:rPr>
              <a:t>jswade@syr.edu</a:t>
            </a:r>
            <a:endParaRPr lang="en-US" sz="1200" spc="60">
              <a:latin typeface="Franklin Gothic Medium" panose="020B0603020102020204" pitchFamily="34" charset="0"/>
              <a:cs typeface="Calibri"/>
            </a:endParaRPr>
          </a:p>
        </p:txBody>
      </p:sp>
      <p:pic>
        <p:nvPicPr>
          <p:cNvPr id="1034" name="Picture 10">
            <a:extLst>
              <a:ext uri="{FF2B5EF4-FFF2-40B4-BE49-F238E27FC236}">
                <a16:creationId xmlns:a16="http://schemas.microsoft.com/office/drawing/2014/main" id="{54F9026B-0481-3C1E-2079-462FDF565C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4395" y="4741788"/>
            <a:ext cx="320040" cy="3200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0DD3345-75D4-0E07-EE0D-F4EFB2FC13DE}"/>
              </a:ext>
            </a:extLst>
          </p:cNvPr>
          <p:cNvSpPr txBox="1"/>
          <p:nvPr/>
        </p:nvSpPr>
        <p:spPr>
          <a:xfrm>
            <a:off x="7524435" y="4763309"/>
            <a:ext cx="1131400" cy="276999"/>
          </a:xfrm>
          <a:prstGeom prst="rect">
            <a:avLst/>
          </a:prstGeom>
          <a:noFill/>
        </p:spPr>
        <p:txBody>
          <a:bodyPr wrap="none" rtlCol="0" anchor="ctr">
            <a:spAutoFit/>
          </a:bodyPr>
          <a:lstStyle/>
          <a:p>
            <a:pPr algn="ctr"/>
            <a:r>
              <a:rPr lang="en-US" sz="1200" spc="60">
                <a:latin typeface="Franklin Gothic Medium" panose="020B0603020102020204" pitchFamily="34" charset="0"/>
                <a:cs typeface="Calibri"/>
              </a:rPr>
              <a:t>Jeffrey Wade</a:t>
            </a:r>
          </a:p>
        </p:txBody>
      </p:sp>
      <p:sp>
        <p:nvSpPr>
          <p:cNvPr id="15" name="TextBox 14">
            <a:extLst>
              <a:ext uri="{FF2B5EF4-FFF2-40B4-BE49-F238E27FC236}">
                <a16:creationId xmlns:a16="http://schemas.microsoft.com/office/drawing/2014/main" id="{2F330610-F53E-A5E5-DC84-5672E118BA33}"/>
              </a:ext>
            </a:extLst>
          </p:cNvPr>
          <p:cNvSpPr txBox="1"/>
          <p:nvPr/>
        </p:nvSpPr>
        <p:spPr>
          <a:xfrm>
            <a:off x="3611975" y="1109812"/>
            <a:ext cx="5029200" cy="2923877"/>
          </a:xfrm>
          <a:prstGeom prst="rect">
            <a:avLst/>
          </a:prstGeom>
          <a:noFill/>
        </p:spPr>
        <p:txBody>
          <a:bodyPr wrap="square" rtlCol="0">
            <a:spAutoFit/>
          </a:bodyPr>
          <a:lstStyle/>
          <a:p>
            <a:pPr marL="342900" indent="-342900">
              <a:spcAft>
                <a:spcPts val="2400"/>
              </a:spcAft>
              <a:buClr>
                <a:srgbClr val="1A4B90"/>
              </a:buClr>
              <a:buFont typeface="+mj-lt"/>
              <a:buAutoNum type="arabicPeriod"/>
            </a:pPr>
            <a:r>
              <a:rPr lang="en-US" dirty="0">
                <a:solidFill>
                  <a:schemeClr val="tx1"/>
                </a:solidFill>
                <a:latin typeface="Franklin Gothic Medium" panose="020B0603020102020204" pitchFamily="34" charset="0"/>
              </a:rPr>
              <a:t>With model calibration, hourly water temperatures can be predicted accurately using forcings/outputs from the NWM</a:t>
            </a:r>
          </a:p>
          <a:p>
            <a:pPr marL="342900" indent="-342900">
              <a:spcAft>
                <a:spcPts val="2400"/>
              </a:spcAft>
              <a:buClr>
                <a:srgbClr val="1A4B90"/>
              </a:buClr>
              <a:buFont typeface="+mj-lt"/>
              <a:buAutoNum type="arabicPeriod"/>
            </a:pPr>
            <a:r>
              <a:rPr lang="en-US" dirty="0">
                <a:solidFill>
                  <a:schemeClr val="tx1"/>
                </a:solidFill>
                <a:latin typeface="Franklin Gothic Medium" panose="020B0603020102020204" pitchFamily="34" charset="0"/>
              </a:rPr>
              <a:t>New strategies needed to estimate uncertain inputs at broader spatial scales</a:t>
            </a:r>
          </a:p>
          <a:p>
            <a:pPr marL="342900" indent="-342900">
              <a:buClr>
                <a:srgbClr val="1A4B90"/>
              </a:buClr>
              <a:buFont typeface="+mj-lt"/>
              <a:buAutoNum type="arabicPeriod"/>
            </a:pPr>
            <a:r>
              <a:rPr lang="en-US" dirty="0">
                <a:solidFill>
                  <a:schemeClr val="tx1"/>
                </a:solidFill>
                <a:latin typeface="Franklin Gothic Medium" panose="020B0603020102020204" pitchFamily="34" charset="0"/>
              </a:rPr>
              <a:t>Further development should focus on incorporating water temperature model configurations into the NextGen framework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35</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My Future Plans</a:t>
            </a:r>
          </a:p>
        </p:txBody>
      </p:sp>
      <p:sp>
        <p:nvSpPr>
          <p:cNvPr id="3" name="TextBox 2">
            <a:extLst>
              <a:ext uri="{FF2B5EF4-FFF2-40B4-BE49-F238E27FC236}">
                <a16:creationId xmlns:a16="http://schemas.microsoft.com/office/drawing/2014/main" id="{4FB00EA5-28A2-8277-AB8A-F679B6AF5E29}"/>
              </a:ext>
            </a:extLst>
          </p:cNvPr>
          <p:cNvSpPr txBox="1"/>
          <p:nvPr/>
        </p:nvSpPr>
        <p:spPr>
          <a:xfrm>
            <a:off x="294580" y="1276350"/>
            <a:ext cx="8692013" cy="3139321"/>
          </a:xfrm>
          <a:prstGeom prst="rect">
            <a:avLst/>
          </a:prstGeom>
          <a:noFill/>
        </p:spPr>
        <p:txBody>
          <a:bodyPr wrap="square" rtlCol="0">
            <a:spAutoFit/>
          </a:bodyPr>
          <a:lstStyle/>
          <a:p>
            <a:pPr marL="114300" indent="-114300" algn="l">
              <a:buClr>
                <a:srgbClr val="1A4B90"/>
              </a:buClr>
              <a:buFont typeface="Arial" panose="020B0604020202020204" pitchFamily="34" charset="0"/>
              <a:buChar char="•"/>
            </a:pPr>
            <a:r>
              <a:rPr lang="en-US" dirty="0">
                <a:latin typeface="Franklin Gothic Medium" panose="020B0603020102020204" pitchFamily="34" charset="0"/>
                <a:cs typeface="Arial" panose="020B0604020202020204" pitchFamily="34" charset="0"/>
              </a:rPr>
              <a:t>This work will make up Chapter 3 of my dissertation, which I am defending at the beginning of April.</a:t>
            </a:r>
          </a:p>
          <a:p>
            <a:pPr marL="114300" indent="-114300" algn="l">
              <a:buClr>
                <a:srgbClr val="1A4B90"/>
              </a:buClr>
              <a:buFont typeface="Arial" panose="020B0604020202020204" pitchFamily="34" charset="0"/>
              <a:buChar char="•"/>
            </a:pPr>
            <a:endParaRPr lang="en-US" dirty="0">
              <a:latin typeface="Franklin Gothic Medium" panose="020B0603020102020204" pitchFamily="34" charset="0"/>
              <a:cs typeface="Arial" panose="020B0604020202020204" pitchFamily="34" charset="0"/>
            </a:endParaRPr>
          </a:p>
          <a:p>
            <a:pPr marL="114300" indent="-114300" algn="l">
              <a:buClr>
                <a:srgbClr val="1A4B90"/>
              </a:buClr>
              <a:buFont typeface="Arial" panose="020B0604020202020204" pitchFamily="34" charset="0"/>
              <a:buChar char="•"/>
            </a:pPr>
            <a:r>
              <a:rPr lang="en-US" dirty="0">
                <a:latin typeface="Franklin Gothic Medium" panose="020B0603020102020204" pitchFamily="34" charset="0"/>
                <a:cs typeface="Arial" panose="020B0604020202020204" pitchFamily="34" charset="0"/>
              </a:rPr>
              <a:t>Submit my dissertation chapter for publication (targeting Environmental Modeling and Software).</a:t>
            </a:r>
          </a:p>
          <a:p>
            <a:pPr marL="114300" indent="-114300" algn="l">
              <a:buClr>
                <a:srgbClr val="1A4B90"/>
              </a:buClr>
              <a:buFont typeface="Arial" panose="020B0604020202020204" pitchFamily="34" charset="0"/>
              <a:buChar char="•"/>
            </a:pPr>
            <a:endParaRPr lang="en-US" dirty="0">
              <a:latin typeface="Franklin Gothic Medium" panose="020B0603020102020204" pitchFamily="34" charset="0"/>
              <a:cs typeface="Arial" panose="020B0604020202020204" pitchFamily="34" charset="0"/>
            </a:endParaRPr>
          </a:p>
          <a:p>
            <a:pPr marL="114300" indent="-114300" algn="l">
              <a:buClr>
                <a:srgbClr val="1A4B90"/>
              </a:buClr>
              <a:buFont typeface="Arial" panose="020B0604020202020204" pitchFamily="34" charset="0"/>
              <a:buChar char="•"/>
            </a:pPr>
            <a:r>
              <a:rPr lang="en-US" dirty="0">
                <a:latin typeface="Franklin Gothic Medium" panose="020B0603020102020204" pitchFamily="34" charset="0"/>
                <a:cs typeface="Arial" panose="020B0604020202020204" pitchFamily="34" charset="0"/>
              </a:rPr>
              <a:t>Model code will be on GitHub within the month.</a:t>
            </a:r>
          </a:p>
          <a:p>
            <a:pPr marL="114300" indent="-114300" algn="l">
              <a:buClr>
                <a:srgbClr val="1A4B90"/>
              </a:buClr>
              <a:buFont typeface="Arial" panose="020B0604020202020204" pitchFamily="34" charset="0"/>
              <a:buChar char="•"/>
            </a:pPr>
            <a:endParaRPr lang="en-US" dirty="0">
              <a:latin typeface="Franklin Gothic Medium" panose="020B0603020102020204" pitchFamily="34" charset="0"/>
              <a:cs typeface="Arial" panose="020B0604020202020204" pitchFamily="34" charset="0"/>
            </a:endParaRPr>
          </a:p>
          <a:p>
            <a:pPr marL="114300" indent="-114300" algn="l">
              <a:buClr>
                <a:srgbClr val="1A4B90"/>
              </a:buClr>
              <a:buFont typeface="Arial" panose="020B0604020202020204" pitchFamily="34" charset="0"/>
              <a:buChar char="•"/>
            </a:pPr>
            <a:r>
              <a:rPr lang="en-US" b="1" dirty="0">
                <a:latin typeface="Franklin Gothic Medium" panose="020B0603020102020204" pitchFamily="34" charset="0"/>
                <a:cs typeface="Arial" panose="020B0604020202020204" pitchFamily="34" charset="0"/>
              </a:rPr>
              <a:t>On the job market: Looking for agency or agency consulting science positions (direct hire eligible).</a:t>
            </a:r>
          </a:p>
          <a:p>
            <a:pPr marL="114300" indent="-114300" algn="l">
              <a:buFont typeface="Arial" panose="020B0604020202020204" pitchFamily="34" charset="0"/>
              <a:buChar char="•"/>
            </a:pPr>
            <a:endParaRPr lang="en-US" dirty="0">
              <a:latin typeface="Franklin Gothic Medium" panose="020B0603020102020204" pitchFamily="34" charset="0"/>
              <a:cs typeface="Arial" panose="020B0604020202020204" pitchFamily="34" charset="0"/>
            </a:endParaRPr>
          </a:p>
        </p:txBody>
      </p:sp>
    </p:spTree>
    <p:extLst>
      <p:ext uri="{BB962C8B-B14F-4D97-AF65-F5344CB8AC3E}">
        <p14:creationId xmlns:p14="http://schemas.microsoft.com/office/powerpoint/2010/main" val="3157609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3086100" cy="5143500"/>
            <a:chOff x="0" y="0"/>
            <a:chExt cx="3086100" cy="5143500"/>
          </a:xfrm>
        </p:grpSpPr>
        <p:pic>
          <p:nvPicPr>
            <p:cNvPr id="3" name="object 3"/>
            <p:cNvPicPr/>
            <p:nvPr/>
          </p:nvPicPr>
          <p:blipFill>
            <a:blip r:embed="rId3" cstate="print"/>
            <a:stretch>
              <a:fillRect/>
            </a:stretch>
          </p:blipFill>
          <p:spPr>
            <a:xfrm>
              <a:off x="0" y="0"/>
              <a:ext cx="3086097" cy="5143499"/>
            </a:xfrm>
            <a:prstGeom prst="rect">
              <a:avLst/>
            </a:prstGeom>
          </p:spPr>
        </p:pic>
        <p:pic>
          <p:nvPicPr>
            <p:cNvPr id="4" name="object 4"/>
            <p:cNvPicPr/>
            <p:nvPr/>
          </p:nvPicPr>
          <p:blipFill>
            <a:blip r:embed="rId4" cstate="print"/>
            <a:stretch>
              <a:fillRect/>
            </a:stretch>
          </p:blipFill>
          <p:spPr>
            <a:xfrm>
              <a:off x="206498" y="4354275"/>
              <a:ext cx="548641" cy="548641"/>
            </a:xfrm>
            <a:prstGeom prst="rect">
              <a:avLst/>
            </a:prstGeom>
          </p:spPr>
        </p:pic>
        <p:pic>
          <p:nvPicPr>
            <p:cNvPr id="5" name="object 5"/>
            <p:cNvPicPr/>
            <p:nvPr/>
          </p:nvPicPr>
          <p:blipFill>
            <a:blip r:embed="rId5" cstate="print"/>
            <a:stretch>
              <a:fillRect/>
            </a:stretch>
          </p:blipFill>
          <p:spPr>
            <a:xfrm>
              <a:off x="1003198" y="4460687"/>
              <a:ext cx="1876399" cy="335849"/>
            </a:xfrm>
            <a:prstGeom prst="rect">
              <a:avLst/>
            </a:prstGeom>
          </p:spPr>
        </p:pic>
      </p:grpSp>
      <p:sp>
        <p:nvSpPr>
          <p:cNvPr id="6" name="object 6"/>
          <p:cNvSpPr txBox="1"/>
          <p:nvPr/>
        </p:nvSpPr>
        <p:spPr>
          <a:xfrm>
            <a:off x="8797925"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35" dirty="0">
                <a:solidFill>
                  <a:srgbClr val="508DE0"/>
                </a:solidFill>
                <a:latin typeface="Franklin Gothic Medium" panose="020B0603020102020204" pitchFamily="34" charset="0"/>
                <a:cs typeface="Calibri"/>
              </a:rPr>
              <a:t>36</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455225" y="298286"/>
            <a:ext cx="5342700" cy="382156"/>
          </a:xfrm>
          <a:prstGeom prst="rect">
            <a:avLst/>
          </a:prstGeom>
        </p:spPr>
        <p:txBody>
          <a:bodyPr vert="horz" wrap="square" lIns="0" tIns="12700" rIns="0" bIns="0" rtlCol="0">
            <a:spAutoFit/>
          </a:bodyPr>
          <a:lstStyle/>
          <a:p>
            <a:pPr marL="12700">
              <a:lnSpc>
                <a:spcPct val="100000"/>
              </a:lnSpc>
              <a:spcBef>
                <a:spcPts val="100"/>
              </a:spcBef>
            </a:pPr>
            <a:r>
              <a:rPr lang="en-US" spc="195" dirty="0">
                <a:latin typeface="Franklin Gothic Medium" panose="020B0603020102020204" pitchFamily="34" charset="0"/>
                <a:cs typeface="Arial" panose="020B0604020202020204" pitchFamily="34" charset="0"/>
              </a:rPr>
              <a:t>Primary F</a:t>
            </a:r>
            <a:r>
              <a:rPr spc="195" dirty="0">
                <a:latin typeface="Franklin Gothic Medium" panose="020B0603020102020204" pitchFamily="34" charset="0"/>
                <a:cs typeface="Arial" panose="020B0604020202020204" pitchFamily="34" charset="0"/>
              </a:rPr>
              <a:t>indings</a:t>
            </a:r>
            <a:r>
              <a:rPr lang="en-US" spc="-40" dirty="0">
                <a:latin typeface="Franklin Gothic Medium" panose="020B0603020102020204" pitchFamily="34" charset="0"/>
                <a:cs typeface="Arial" panose="020B0604020202020204" pitchFamily="34" charset="0"/>
              </a:rPr>
              <a:t> </a:t>
            </a:r>
            <a:r>
              <a:rPr lang="en-US" spc="150" dirty="0">
                <a:latin typeface="Franklin Gothic Medium" panose="020B0603020102020204" pitchFamily="34" charset="0"/>
                <a:cs typeface="Arial" panose="020B0604020202020204" pitchFamily="34" charset="0"/>
              </a:rPr>
              <a:t>and</a:t>
            </a:r>
            <a:r>
              <a:rPr lang="en-US" spc="-40" dirty="0">
                <a:latin typeface="Franklin Gothic Medium" panose="020B0603020102020204" pitchFamily="34" charset="0"/>
                <a:cs typeface="Arial" panose="020B0604020202020204" pitchFamily="34" charset="0"/>
              </a:rPr>
              <a:t> </a:t>
            </a:r>
            <a:r>
              <a:rPr lang="en-US" spc="160" dirty="0">
                <a:latin typeface="Franklin Gothic Medium" panose="020B0603020102020204" pitchFamily="34" charset="0"/>
                <a:cs typeface="Arial" panose="020B0604020202020204" pitchFamily="34" charset="0"/>
              </a:rPr>
              <a:t>Next</a:t>
            </a:r>
            <a:r>
              <a:rPr lang="en-US" spc="-40" dirty="0">
                <a:latin typeface="Franklin Gothic Medium" panose="020B0603020102020204" pitchFamily="34" charset="0"/>
                <a:cs typeface="Arial" panose="020B0604020202020204" pitchFamily="34" charset="0"/>
              </a:rPr>
              <a:t> </a:t>
            </a:r>
            <a:r>
              <a:rPr lang="en-US" spc="200" dirty="0">
                <a:latin typeface="Franklin Gothic Medium" panose="020B0603020102020204" pitchFamily="34" charset="0"/>
                <a:cs typeface="Arial" panose="020B0604020202020204" pitchFamily="34" charset="0"/>
              </a:rPr>
              <a:t>Steps</a:t>
            </a:r>
            <a:endParaRPr spc="200" dirty="0">
              <a:latin typeface="Franklin Gothic Medium" panose="020B06030201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3ED9409-B2FA-3AE4-4E85-DEA9B9E21FB1}"/>
              </a:ext>
            </a:extLst>
          </p:cNvPr>
          <p:cNvPicPr>
            <a:picLocks noChangeAspect="1"/>
          </p:cNvPicPr>
          <p:nvPr/>
        </p:nvPicPr>
        <p:blipFill>
          <a:blip r:embed="rId6"/>
          <a:stretch>
            <a:fillRect/>
          </a:stretch>
        </p:blipFill>
        <p:spPr>
          <a:xfrm>
            <a:off x="3276600" y="4710730"/>
            <a:ext cx="394895" cy="382156"/>
          </a:xfrm>
          <a:prstGeom prst="rect">
            <a:avLst/>
          </a:prstGeom>
        </p:spPr>
      </p:pic>
      <p:sp>
        <p:nvSpPr>
          <p:cNvPr id="11" name="TextBox 10">
            <a:extLst>
              <a:ext uri="{FF2B5EF4-FFF2-40B4-BE49-F238E27FC236}">
                <a16:creationId xmlns:a16="http://schemas.microsoft.com/office/drawing/2014/main" id="{50663334-DA9B-4081-ECA8-E588B9F76D3E}"/>
              </a:ext>
            </a:extLst>
          </p:cNvPr>
          <p:cNvSpPr txBox="1"/>
          <p:nvPr/>
        </p:nvSpPr>
        <p:spPr>
          <a:xfrm>
            <a:off x="3610176" y="4763309"/>
            <a:ext cx="1593064" cy="276999"/>
          </a:xfrm>
          <a:prstGeom prst="rect">
            <a:avLst/>
          </a:prstGeom>
          <a:noFill/>
        </p:spPr>
        <p:txBody>
          <a:bodyPr wrap="none" rtlCol="0" anchor="ctr">
            <a:spAutoFit/>
          </a:bodyPr>
          <a:lstStyle/>
          <a:p>
            <a:pPr algn="ctr"/>
            <a:r>
              <a:rPr lang="en-US" sz="1200" spc="60" dirty="0" err="1">
                <a:latin typeface="Franklin Gothic Medium" panose="020B0603020102020204" pitchFamily="34" charset="0"/>
                <a:cs typeface="Calibri"/>
              </a:rPr>
              <a:t>github.com</a:t>
            </a:r>
            <a:r>
              <a:rPr lang="en-US" sz="1200" spc="60" dirty="0">
                <a:latin typeface="Franklin Gothic Medium" panose="020B0603020102020204" pitchFamily="34" charset="0"/>
                <a:cs typeface="Calibri"/>
              </a:rPr>
              <a:t>/</a:t>
            </a:r>
            <a:r>
              <a:rPr lang="en-US" sz="1200" spc="60" dirty="0" err="1">
                <a:latin typeface="Franklin Gothic Medium" panose="020B0603020102020204" pitchFamily="34" charset="0"/>
                <a:cs typeface="Calibri"/>
              </a:rPr>
              <a:t>jswade</a:t>
            </a:r>
            <a:endParaRPr lang="en-US" sz="1200" spc="60" dirty="0">
              <a:latin typeface="Franklin Gothic Medium" panose="020B0603020102020204" pitchFamily="34" charset="0"/>
              <a:cs typeface="Calibri"/>
            </a:endParaRPr>
          </a:p>
        </p:txBody>
      </p:sp>
      <p:pic>
        <p:nvPicPr>
          <p:cNvPr id="12" name="object 7">
            <a:extLst>
              <a:ext uri="{FF2B5EF4-FFF2-40B4-BE49-F238E27FC236}">
                <a16:creationId xmlns:a16="http://schemas.microsoft.com/office/drawing/2014/main" id="{0BF73477-4E47-AC2A-5E3B-59CDD0DCCAE5}"/>
              </a:ext>
            </a:extLst>
          </p:cNvPr>
          <p:cNvPicPr/>
          <p:nvPr/>
        </p:nvPicPr>
        <p:blipFill>
          <a:blip r:embed="rId7" cstate="print"/>
          <a:stretch>
            <a:fillRect/>
          </a:stretch>
        </p:blipFill>
        <p:spPr>
          <a:xfrm>
            <a:off x="5354093" y="4730358"/>
            <a:ext cx="342900" cy="342900"/>
          </a:xfrm>
          <a:prstGeom prst="rect">
            <a:avLst/>
          </a:prstGeom>
        </p:spPr>
      </p:pic>
      <p:sp>
        <p:nvSpPr>
          <p:cNvPr id="13" name="TextBox 12">
            <a:extLst>
              <a:ext uri="{FF2B5EF4-FFF2-40B4-BE49-F238E27FC236}">
                <a16:creationId xmlns:a16="http://schemas.microsoft.com/office/drawing/2014/main" id="{2D839E8C-D88B-59D3-509A-01B6A6C7F4F9}"/>
              </a:ext>
            </a:extLst>
          </p:cNvPr>
          <p:cNvSpPr txBox="1"/>
          <p:nvPr/>
        </p:nvSpPr>
        <p:spPr>
          <a:xfrm>
            <a:off x="5660345" y="4763309"/>
            <a:ext cx="1337547" cy="276999"/>
          </a:xfrm>
          <a:prstGeom prst="rect">
            <a:avLst/>
          </a:prstGeom>
          <a:noFill/>
        </p:spPr>
        <p:txBody>
          <a:bodyPr wrap="none" rtlCol="0" anchor="ctr">
            <a:spAutoFit/>
          </a:bodyPr>
          <a:lstStyle/>
          <a:p>
            <a:pPr algn="ctr"/>
            <a:r>
              <a:rPr lang="en-US" sz="1200" spc="60" err="1">
                <a:latin typeface="Franklin Gothic Medium" panose="020B0603020102020204" pitchFamily="34" charset="0"/>
                <a:cs typeface="Calibri"/>
              </a:rPr>
              <a:t>jswade@syr.edu</a:t>
            </a:r>
            <a:endParaRPr lang="en-US" sz="1200" spc="60">
              <a:latin typeface="Franklin Gothic Medium" panose="020B0603020102020204" pitchFamily="34" charset="0"/>
              <a:cs typeface="Calibri"/>
            </a:endParaRPr>
          </a:p>
        </p:txBody>
      </p:sp>
      <p:pic>
        <p:nvPicPr>
          <p:cNvPr id="1034" name="Picture 10">
            <a:extLst>
              <a:ext uri="{FF2B5EF4-FFF2-40B4-BE49-F238E27FC236}">
                <a16:creationId xmlns:a16="http://schemas.microsoft.com/office/drawing/2014/main" id="{54F9026B-0481-3C1E-2079-462FDF565C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4395" y="4741788"/>
            <a:ext cx="320040" cy="3200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0DD3345-75D4-0E07-EE0D-F4EFB2FC13DE}"/>
              </a:ext>
            </a:extLst>
          </p:cNvPr>
          <p:cNvSpPr txBox="1"/>
          <p:nvPr/>
        </p:nvSpPr>
        <p:spPr>
          <a:xfrm>
            <a:off x="7524435" y="4763309"/>
            <a:ext cx="1131400" cy="276999"/>
          </a:xfrm>
          <a:prstGeom prst="rect">
            <a:avLst/>
          </a:prstGeom>
          <a:noFill/>
        </p:spPr>
        <p:txBody>
          <a:bodyPr wrap="none" rtlCol="0" anchor="ctr">
            <a:spAutoFit/>
          </a:bodyPr>
          <a:lstStyle/>
          <a:p>
            <a:pPr algn="ctr"/>
            <a:r>
              <a:rPr lang="en-US" sz="1200" spc="60">
                <a:latin typeface="Franklin Gothic Medium" panose="020B0603020102020204" pitchFamily="34" charset="0"/>
                <a:cs typeface="Calibri"/>
              </a:rPr>
              <a:t>Jeffrey Wade</a:t>
            </a:r>
          </a:p>
        </p:txBody>
      </p:sp>
      <p:sp>
        <p:nvSpPr>
          <p:cNvPr id="15" name="TextBox 14">
            <a:extLst>
              <a:ext uri="{FF2B5EF4-FFF2-40B4-BE49-F238E27FC236}">
                <a16:creationId xmlns:a16="http://schemas.microsoft.com/office/drawing/2014/main" id="{2F330610-F53E-A5E5-DC84-5672E118BA33}"/>
              </a:ext>
            </a:extLst>
          </p:cNvPr>
          <p:cNvSpPr txBox="1"/>
          <p:nvPr/>
        </p:nvSpPr>
        <p:spPr>
          <a:xfrm>
            <a:off x="3611975" y="1109812"/>
            <a:ext cx="5029200" cy="2923877"/>
          </a:xfrm>
          <a:prstGeom prst="rect">
            <a:avLst/>
          </a:prstGeom>
          <a:noFill/>
        </p:spPr>
        <p:txBody>
          <a:bodyPr wrap="square" rtlCol="0">
            <a:spAutoFit/>
          </a:bodyPr>
          <a:lstStyle/>
          <a:p>
            <a:pPr marL="342900" indent="-342900">
              <a:spcAft>
                <a:spcPts val="2400"/>
              </a:spcAft>
              <a:buClr>
                <a:srgbClr val="1A4B90"/>
              </a:buClr>
              <a:buFont typeface="+mj-lt"/>
              <a:buAutoNum type="arabicPeriod"/>
            </a:pPr>
            <a:r>
              <a:rPr lang="en-US" dirty="0">
                <a:solidFill>
                  <a:schemeClr val="tx1"/>
                </a:solidFill>
                <a:latin typeface="Franklin Gothic Medium" panose="020B0603020102020204" pitchFamily="34" charset="0"/>
              </a:rPr>
              <a:t>With model calibration, hourly water temperatures can be predicted accurately using forcings/outputs from the NWM</a:t>
            </a:r>
          </a:p>
          <a:p>
            <a:pPr marL="342900" indent="-342900">
              <a:spcAft>
                <a:spcPts val="2400"/>
              </a:spcAft>
              <a:buClr>
                <a:srgbClr val="1A4B90"/>
              </a:buClr>
              <a:buFont typeface="+mj-lt"/>
              <a:buAutoNum type="arabicPeriod"/>
            </a:pPr>
            <a:r>
              <a:rPr lang="en-US" dirty="0">
                <a:solidFill>
                  <a:schemeClr val="tx1"/>
                </a:solidFill>
                <a:latin typeface="Franklin Gothic Medium" panose="020B0603020102020204" pitchFamily="34" charset="0"/>
              </a:rPr>
              <a:t>New strategies needed to estimate uncertain inputs at broader spatial scales</a:t>
            </a:r>
          </a:p>
          <a:p>
            <a:pPr marL="342900" indent="-342900">
              <a:buClr>
                <a:srgbClr val="1A4B90"/>
              </a:buClr>
              <a:buFont typeface="+mj-lt"/>
              <a:buAutoNum type="arabicPeriod"/>
            </a:pPr>
            <a:r>
              <a:rPr lang="en-US" dirty="0">
                <a:solidFill>
                  <a:schemeClr val="tx1"/>
                </a:solidFill>
                <a:latin typeface="Franklin Gothic Medium" panose="020B0603020102020204" pitchFamily="34" charset="0"/>
              </a:rPr>
              <a:t>Further development should focus on incorporating water temperature model configurations into the NextGen framework</a:t>
            </a:r>
          </a:p>
        </p:txBody>
      </p:sp>
    </p:spTree>
    <p:extLst>
      <p:ext uri="{BB962C8B-B14F-4D97-AF65-F5344CB8AC3E}">
        <p14:creationId xmlns:p14="http://schemas.microsoft.com/office/powerpoint/2010/main" val="1019208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3086100" cy="5143500"/>
            <a:chOff x="0" y="0"/>
            <a:chExt cx="3086100" cy="5143500"/>
          </a:xfrm>
        </p:grpSpPr>
        <p:pic>
          <p:nvPicPr>
            <p:cNvPr id="3" name="object 3"/>
            <p:cNvPicPr/>
            <p:nvPr/>
          </p:nvPicPr>
          <p:blipFill>
            <a:blip r:embed="rId3" cstate="print"/>
            <a:stretch>
              <a:fillRect/>
            </a:stretch>
          </p:blipFill>
          <p:spPr>
            <a:xfrm>
              <a:off x="0" y="0"/>
              <a:ext cx="3086097" cy="5143499"/>
            </a:xfrm>
            <a:prstGeom prst="rect">
              <a:avLst/>
            </a:prstGeom>
          </p:spPr>
        </p:pic>
        <p:pic>
          <p:nvPicPr>
            <p:cNvPr id="4" name="object 4"/>
            <p:cNvPicPr/>
            <p:nvPr/>
          </p:nvPicPr>
          <p:blipFill>
            <a:blip r:embed="rId4" cstate="print"/>
            <a:stretch>
              <a:fillRect/>
            </a:stretch>
          </p:blipFill>
          <p:spPr>
            <a:xfrm>
              <a:off x="206498" y="4354275"/>
              <a:ext cx="548641" cy="548641"/>
            </a:xfrm>
            <a:prstGeom prst="rect">
              <a:avLst/>
            </a:prstGeom>
          </p:spPr>
        </p:pic>
        <p:pic>
          <p:nvPicPr>
            <p:cNvPr id="5" name="object 5"/>
            <p:cNvPicPr/>
            <p:nvPr/>
          </p:nvPicPr>
          <p:blipFill>
            <a:blip r:embed="rId5" cstate="print"/>
            <a:stretch>
              <a:fillRect/>
            </a:stretch>
          </p:blipFill>
          <p:spPr>
            <a:xfrm>
              <a:off x="1003198" y="4460687"/>
              <a:ext cx="1876399" cy="335849"/>
            </a:xfrm>
            <a:prstGeom prst="rect">
              <a:avLst/>
            </a:prstGeom>
          </p:spPr>
        </p:pic>
      </p:grpSp>
      <p:sp>
        <p:nvSpPr>
          <p:cNvPr id="8" name="object 8"/>
          <p:cNvSpPr txBox="1">
            <a:spLocks noGrp="1"/>
          </p:cNvSpPr>
          <p:nvPr>
            <p:ph type="title"/>
          </p:nvPr>
        </p:nvSpPr>
        <p:spPr>
          <a:xfrm>
            <a:off x="3455225" y="2380671"/>
            <a:ext cx="5342700" cy="382156"/>
          </a:xfrm>
          <a:prstGeom prst="rect">
            <a:avLst/>
          </a:prstGeom>
        </p:spPr>
        <p:txBody>
          <a:bodyPr vert="horz" wrap="square" lIns="0" tIns="12700" rIns="0" bIns="0" rtlCol="0">
            <a:spAutoFit/>
          </a:bodyPr>
          <a:lstStyle/>
          <a:p>
            <a:pPr marL="12700" algn="ctr">
              <a:lnSpc>
                <a:spcPct val="100000"/>
              </a:lnSpc>
              <a:spcBef>
                <a:spcPts val="100"/>
              </a:spcBef>
            </a:pPr>
            <a:r>
              <a:rPr lang="en-US" spc="195">
                <a:latin typeface="Franklin Gothic Medium" panose="020B0603020102020204" pitchFamily="34" charset="0"/>
                <a:cs typeface="Arial" panose="020B0604020202020204" pitchFamily="34" charset="0"/>
              </a:rPr>
              <a:t>Extra Slides</a:t>
            </a:r>
            <a:endParaRPr spc="200">
              <a:latin typeface="Franklin Gothic Medium" panose="020B0603020102020204" pitchFamily="34" charset="0"/>
              <a:cs typeface="Arial" panose="020B0604020202020204" pitchFamily="34" charset="0"/>
            </a:endParaRPr>
          </a:p>
        </p:txBody>
      </p:sp>
    </p:spTree>
    <p:extLst>
      <p:ext uri="{BB962C8B-B14F-4D97-AF65-F5344CB8AC3E}">
        <p14:creationId xmlns:p14="http://schemas.microsoft.com/office/powerpoint/2010/main" val="77578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BF4BC80-C462-5D18-08B0-53514C8808AE}"/>
              </a:ext>
            </a:extLst>
          </p:cNvPr>
          <p:cNvSpPr/>
          <p:nvPr/>
        </p:nvSpPr>
        <p:spPr>
          <a:xfrm>
            <a:off x="566928" y="2277952"/>
            <a:ext cx="8010144" cy="739997"/>
          </a:xfrm>
          <a:prstGeom prst="round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DB09CAF-8D63-A19C-AB14-7D3631D798AE}"/>
              </a:ext>
            </a:extLst>
          </p:cNvPr>
          <p:cNvSpPr txBox="1"/>
          <p:nvPr/>
        </p:nvSpPr>
        <p:spPr>
          <a:xfrm>
            <a:off x="490306" y="2444600"/>
            <a:ext cx="8163388" cy="400110"/>
          </a:xfrm>
          <a:prstGeom prst="rect">
            <a:avLst/>
          </a:prstGeom>
          <a:noFill/>
          <a:ln>
            <a:noFill/>
          </a:ln>
        </p:spPr>
        <p:txBody>
          <a:bodyPr wrap="square" rtlCol="0" anchor="ctr">
            <a:spAutoFit/>
          </a:bodyPr>
          <a:lstStyle/>
          <a:p>
            <a:pPr algn="ctr"/>
            <a:r>
              <a:rPr lang="en-US" sz="2000" b="1" dirty="0">
                <a:latin typeface="Franklin Gothic Medium" panose="020B0603020102020204" pitchFamily="34" charset="0"/>
                <a:cs typeface="Arial" panose="020B0604020202020204" pitchFamily="34" charset="0"/>
              </a:rPr>
              <a:t>Moving Beyond Daily Values to Real-Time Temperatures</a:t>
            </a:r>
          </a:p>
        </p:txBody>
      </p:sp>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66238" y="4830803"/>
            <a:ext cx="22536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10</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5" y="197491"/>
            <a:ext cx="8493820"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Water Temperature Modeling: Challenges</a:t>
            </a:r>
            <a:endParaRPr spc="295" dirty="0">
              <a:latin typeface="Franklin Gothic Medium" panose="020B06030201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F5E53FDA-71FB-2A94-1B15-047389297857}"/>
              </a:ext>
            </a:extLst>
          </p:cNvPr>
          <p:cNvGrpSpPr/>
          <p:nvPr/>
        </p:nvGrpSpPr>
        <p:grpSpPr>
          <a:xfrm>
            <a:off x="508235" y="1047750"/>
            <a:ext cx="8163388" cy="840852"/>
            <a:chOff x="490306" y="1352550"/>
            <a:chExt cx="8163388" cy="840852"/>
          </a:xfrm>
        </p:grpSpPr>
        <p:sp>
          <p:nvSpPr>
            <p:cNvPr id="14" name="Rounded Rectangle 13">
              <a:extLst>
                <a:ext uri="{FF2B5EF4-FFF2-40B4-BE49-F238E27FC236}">
                  <a16:creationId xmlns:a16="http://schemas.microsoft.com/office/drawing/2014/main" id="{F4158A7B-1E9B-BDE8-B94C-0ACA70802451}"/>
                </a:ext>
              </a:extLst>
            </p:cNvPr>
            <p:cNvSpPr/>
            <p:nvPr/>
          </p:nvSpPr>
          <p:spPr>
            <a:xfrm>
              <a:off x="566928" y="1352550"/>
              <a:ext cx="8010144" cy="739997"/>
            </a:xfrm>
            <a:prstGeom prst="round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5716A1D8-A8AA-BFE1-63B9-9DEF850C3813}"/>
                </a:ext>
              </a:extLst>
            </p:cNvPr>
            <p:cNvSpPr txBox="1"/>
            <p:nvPr/>
          </p:nvSpPr>
          <p:spPr>
            <a:xfrm>
              <a:off x="490306" y="1485516"/>
              <a:ext cx="8163388" cy="707886"/>
            </a:xfrm>
            <a:prstGeom prst="rect">
              <a:avLst/>
            </a:prstGeom>
            <a:noFill/>
          </p:spPr>
          <p:txBody>
            <a:bodyPr wrap="square" rtlCol="0" anchor="ctr">
              <a:spAutoFit/>
            </a:bodyPr>
            <a:lstStyle/>
            <a:p>
              <a:pPr algn="ctr"/>
              <a:r>
                <a:rPr lang="en-US" sz="2000" b="1" dirty="0">
                  <a:latin typeface="Franklin Gothic Medium" panose="020B0603020102020204" pitchFamily="34" charset="0"/>
                  <a:cs typeface="Arial" panose="020B0604020202020204" pitchFamily="34" charset="0"/>
                </a:rPr>
                <a:t>Temperature Predictions Unique to Reaches, Nationwide</a:t>
              </a:r>
            </a:p>
            <a:p>
              <a:pPr marL="457200" indent="-457200" algn="ctr">
                <a:buFont typeface="+mj-lt"/>
                <a:buAutoNum type="arabicPeriod"/>
              </a:pPr>
              <a:endParaRPr lang="en-US" sz="2000" b="1" dirty="0">
                <a:latin typeface="Franklin Gothic Medium" panose="020B06030201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983382D0-0689-FA40-B8D1-851EAECF6701}"/>
              </a:ext>
            </a:extLst>
          </p:cNvPr>
          <p:cNvGrpSpPr/>
          <p:nvPr/>
        </p:nvGrpSpPr>
        <p:grpSpPr>
          <a:xfrm>
            <a:off x="490306" y="3508153"/>
            <a:ext cx="8163388" cy="739997"/>
            <a:chOff x="490306" y="3142690"/>
            <a:chExt cx="8163388" cy="739997"/>
          </a:xfrm>
        </p:grpSpPr>
        <p:sp>
          <p:nvSpPr>
            <p:cNvPr id="16" name="Rounded Rectangle 15">
              <a:extLst>
                <a:ext uri="{FF2B5EF4-FFF2-40B4-BE49-F238E27FC236}">
                  <a16:creationId xmlns:a16="http://schemas.microsoft.com/office/drawing/2014/main" id="{4CD4EFE0-A8E2-2A04-490B-01B4CA019760}"/>
                </a:ext>
              </a:extLst>
            </p:cNvPr>
            <p:cNvSpPr/>
            <p:nvPr/>
          </p:nvSpPr>
          <p:spPr>
            <a:xfrm>
              <a:off x="567754" y="3142690"/>
              <a:ext cx="8008493" cy="739997"/>
            </a:xfrm>
            <a:prstGeom prst="round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881A344-B7A0-886A-41AC-FAB080438A77}"/>
                </a:ext>
              </a:extLst>
            </p:cNvPr>
            <p:cNvSpPr txBox="1"/>
            <p:nvPr/>
          </p:nvSpPr>
          <p:spPr>
            <a:xfrm>
              <a:off x="490306" y="3170987"/>
              <a:ext cx="8163388" cy="707886"/>
            </a:xfrm>
            <a:prstGeom prst="rect">
              <a:avLst/>
            </a:prstGeom>
            <a:noFill/>
          </p:spPr>
          <p:txBody>
            <a:bodyPr wrap="square" rtlCol="0" anchor="ctr">
              <a:spAutoFit/>
            </a:bodyPr>
            <a:lstStyle/>
            <a:p>
              <a:pPr algn="ctr"/>
              <a:r>
                <a:rPr lang="en-US" sz="2000" b="1" dirty="0">
                  <a:latin typeface="Franklin Gothic Medium" panose="020B0603020102020204" pitchFamily="34" charset="0"/>
                  <a:cs typeface="Arial" panose="020B0604020202020204" pitchFamily="34" charset="0"/>
                </a:rPr>
                <a:t>Lack of Water Temperature Observations Makes Model Validation Challenging</a:t>
              </a:r>
            </a:p>
          </p:txBody>
        </p:sp>
      </p:grpSp>
    </p:spTree>
    <p:extLst>
      <p:ext uri="{BB962C8B-B14F-4D97-AF65-F5344CB8AC3E}">
        <p14:creationId xmlns:p14="http://schemas.microsoft.com/office/powerpoint/2010/main" val="344027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985BAE8-81B6-7AA9-5987-3664A1EEE1FD}"/>
              </a:ext>
            </a:extLst>
          </p:cNvPr>
          <p:cNvGrpSpPr/>
          <p:nvPr/>
        </p:nvGrpSpPr>
        <p:grpSpPr>
          <a:xfrm>
            <a:off x="321354" y="1657350"/>
            <a:ext cx="3651251" cy="2819400"/>
            <a:chOff x="1006902" y="1377056"/>
            <a:chExt cx="3651251" cy="2819400"/>
          </a:xfrm>
          <a:effectLst/>
        </p:grpSpPr>
        <p:pic>
          <p:nvPicPr>
            <p:cNvPr id="9" name="Picture 8">
              <a:extLst>
                <a:ext uri="{FF2B5EF4-FFF2-40B4-BE49-F238E27FC236}">
                  <a16:creationId xmlns:a16="http://schemas.microsoft.com/office/drawing/2014/main" id="{3E8D2E6E-ADBB-FBF6-F641-297BFE5A6D35}"/>
                </a:ext>
              </a:extLst>
            </p:cNvPr>
            <p:cNvPicPr>
              <a:picLocks noChangeAspect="1"/>
            </p:cNvPicPr>
            <p:nvPr/>
          </p:nvPicPr>
          <p:blipFill>
            <a:blip r:embed="rId3"/>
            <a:stretch>
              <a:fillRect/>
            </a:stretch>
          </p:blipFill>
          <p:spPr>
            <a:xfrm>
              <a:off x="1006902" y="1377056"/>
              <a:ext cx="3630386" cy="2819400"/>
            </a:xfrm>
            <a:prstGeom prst="rect">
              <a:avLst/>
            </a:prstGeom>
            <a:effectLst>
              <a:outerShdw blurRad="50800" dist="38100" dir="18900000" algn="bl" rotWithShape="0">
                <a:prstClr val="black">
                  <a:alpha val="40000"/>
                </a:prstClr>
              </a:outerShdw>
            </a:effectLst>
          </p:spPr>
        </p:pic>
        <p:grpSp>
          <p:nvGrpSpPr>
            <p:cNvPr id="18" name="Group 17">
              <a:extLst>
                <a:ext uri="{FF2B5EF4-FFF2-40B4-BE49-F238E27FC236}">
                  <a16:creationId xmlns:a16="http://schemas.microsoft.com/office/drawing/2014/main" id="{9F08AB93-7E00-5873-5189-A87B5F308A4E}"/>
                </a:ext>
              </a:extLst>
            </p:cNvPr>
            <p:cNvGrpSpPr/>
            <p:nvPr/>
          </p:nvGrpSpPr>
          <p:grpSpPr>
            <a:xfrm>
              <a:off x="3494861" y="1377056"/>
              <a:ext cx="1163292" cy="354681"/>
              <a:chOff x="1881045" y="3733314"/>
              <a:chExt cx="1163292" cy="354681"/>
            </a:xfrm>
          </p:grpSpPr>
          <p:sp>
            <p:nvSpPr>
              <p:cNvPr id="10" name="Rectangle 9">
                <a:extLst>
                  <a:ext uri="{FF2B5EF4-FFF2-40B4-BE49-F238E27FC236}">
                    <a16:creationId xmlns:a16="http://schemas.microsoft.com/office/drawing/2014/main" id="{FB60D583-DEB1-F72E-7054-5C399B43AC0A}"/>
                  </a:ext>
                </a:extLst>
              </p:cNvPr>
              <p:cNvSpPr/>
              <p:nvPr/>
            </p:nvSpPr>
            <p:spPr>
              <a:xfrm rot="16200000">
                <a:off x="2153954" y="3797784"/>
                <a:ext cx="65484" cy="35661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48D99B9-1BB7-05FD-BE62-CA4A8DCE5926}"/>
                  </a:ext>
                </a:extLst>
              </p:cNvPr>
              <p:cNvGrpSpPr/>
              <p:nvPr/>
            </p:nvGrpSpPr>
            <p:grpSpPr>
              <a:xfrm>
                <a:off x="1881045" y="3733314"/>
                <a:ext cx="1163292" cy="354681"/>
                <a:chOff x="1881045" y="3733314"/>
                <a:chExt cx="1163292" cy="354681"/>
              </a:xfrm>
            </p:grpSpPr>
            <p:sp>
              <p:nvSpPr>
                <p:cNvPr id="12" name="Rectangle 11">
                  <a:extLst>
                    <a:ext uri="{FF2B5EF4-FFF2-40B4-BE49-F238E27FC236}">
                      <a16:creationId xmlns:a16="http://schemas.microsoft.com/office/drawing/2014/main" id="{951ED0EE-8E31-061A-15EB-ABAE20BDF510}"/>
                    </a:ext>
                  </a:extLst>
                </p:cNvPr>
                <p:cNvSpPr/>
                <p:nvPr/>
              </p:nvSpPr>
              <p:spPr>
                <a:xfrm rot="16200000">
                  <a:off x="2510570" y="3797784"/>
                  <a:ext cx="65484" cy="35661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83CA930-1E5E-BAB9-4F11-DE34A8D2D00A}"/>
                    </a:ext>
                  </a:extLst>
                </p:cNvPr>
                <p:cNvSpPr txBox="1"/>
                <p:nvPr/>
              </p:nvSpPr>
              <p:spPr>
                <a:xfrm>
                  <a:off x="1881045" y="3733314"/>
                  <a:ext cx="255198" cy="246221"/>
                </a:xfrm>
                <a:prstGeom prst="rect">
                  <a:avLst/>
                </a:prstGeom>
                <a:noFill/>
              </p:spPr>
              <p:txBody>
                <a:bodyPr wrap="none" rtlCol="0">
                  <a:spAutoFit/>
                </a:bodyPr>
                <a:lstStyle/>
                <a:p>
                  <a:r>
                    <a:rPr lang="en-US" sz="1000">
                      <a:latin typeface="Arial" panose="020B0604020202020204" pitchFamily="34" charset="0"/>
                      <a:cs typeface="Arial" panose="020B0604020202020204" pitchFamily="34" charset="0"/>
                    </a:rPr>
                    <a:t>0</a:t>
                  </a:r>
                </a:p>
              </p:txBody>
            </p:sp>
            <p:sp>
              <p:nvSpPr>
                <p:cNvPr id="14" name="TextBox 13">
                  <a:extLst>
                    <a:ext uri="{FF2B5EF4-FFF2-40B4-BE49-F238E27FC236}">
                      <a16:creationId xmlns:a16="http://schemas.microsoft.com/office/drawing/2014/main" id="{8A48269F-BDA2-CFDE-4B40-C130DFD10061}"/>
                    </a:ext>
                  </a:extLst>
                </p:cNvPr>
                <p:cNvSpPr txBox="1"/>
                <p:nvPr/>
              </p:nvSpPr>
              <p:spPr>
                <a:xfrm>
                  <a:off x="2237405" y="3733314"/>
                  <a:ext cx="255198" cy="246221"/>
                </a:xfrm>
                <a:prstGeom prst="rect">
                  <a:avLst/>
                </a:prstGeom>
                <a:noFill/>
              </p:spPr>
              <p:txBody>
                <a:bodyPr wrap="none" rtlCol="0">
                  <a:spAutoFit/>
                </a:bodyPr>
                <a:lstStyle/>
                <a:p>
                  <a:r>
                    <a:rPr lang="en-US" sz="1000">
                      <a:latin typeface="Arial" panose="020B0604020202020204" pitchFamily="34" charset="0"/>
                      <a:cs typeface="Arial" panose="020B0604020202020204" pitchFamily="34" charset="0"/>
                    </a:rPr>
                    <a:t>4</a:t>
                  </a:r>
                </a:p>
              </p:txBody>
            </p:sp>
            <p:sp>
              <p:nvSpPr>
                <p:cNvPr id="15" name="TextBox 14">
                  <a:extLst>
                    <a:ext uri="{FF2B5EF4-FFF2-40B4-BE49-F238E27FC236}">
                      <a16:creationId xmlns:a16="http://schemas.microsoft.com/office/drawing/2014/main" id="{4D215B34-E826-30A1-96E4-181D0B6B73B7}"/>
                    </a:ext>
                  </a:extLst>
                </p:cNvPr>
                <p:cNvSpPr txBox="1"/>
                <p:nvPr/>
              </p:nvSpPr>
              <p:spPr>
                <a:xfrm>
                  <a:off x="2589066" y="3733314"/>
                  <a:ext cx="255198" cy="246221"/>
                </a:xfrm>
                <a:prstGeom prst="rect">
                  <a:avLst/>
                </a:prstGeom>
                <a:noFill/>
              </p:spPr>
              <p:txBody>
                <a:bodyPr wrap="none" rtlCol="0">
                  <a:spAutoFit/>
                </a:bodyPr>
                <a:lstStyle/>
                <a:p>
                  <a:r>
                    <a:rPr lang="en-US" sz="1000">
                      <a:latin typeface="Arial" panose="020B0604020202020204" pitchFamily="34" charset="0"/>
                      <a:cs typeface="Arial" panose="020B0604020202020204" pitchFamily="34" charset="0"/>
                    </a:rPr>
                    <a:t>8</a:t>
                  </a:r>
                </a:p>
              </p:txBody>
            </p:sp>
            <p:sp>
              <p:nvSpPr>
                <p:cNvPr id="16" name="TextBox 15">
                  <a:extLst>
                    <a:ext uri="{FF2B5EF4-FFF2-40B4-BE49-F238E27FC236}">
                      <a16:creationId xmlns:a16="http://schemas.microsoft.com/office/drawing/2014/main" id="{E249D144-614C-C2F8-22A6-92110A4A3186}"/>
                    </a:ext>
                  </a:extLst>
                </p:cNvPr>
                <p:cNvSpPr txBox="1"/>
                <p:nvPr/>
              </p:nvSpPr>
              <p:spPr>
                <a:xfrm>
                  <a:off x="2688149" y="3841774"/>
                  <a:ext cx="356188" cy="246221"/>
                </a:xfrm>
                <a:prstGeom prst="rect">
                  <a:avLst/>
                </a:prstGeom>
                <a:noFill/>
              </p:spPr>
              <p:txBody>
                <a:bodyPr wrap="none" rtlCol="0">
                  <a:spAutoFit/>
                </a:bodyPr>
                <a:lstStyle/>
                <a:p>
                  <a:r>
                    <a:rPr lang="en-US" sz="1000">
                      <a:latin typeface="Arial" panose="020B0604020202020204" pitchFamily="34" charset="0"/>
                      <a:cs typeface="Arial" panose="020B0604020202020204" pitchFamily="34" charset="0"/>
                    </a:rPr>
                    <a:t>km</a:t>
                  </a:r>
                </a:p>
              </p:txBody>
            </p:sp>
          </p:grpSp>
        </p:grpSp>
        <p:sp>
          <p:nvSpPr>
            <p:cNvPr id="21" name="Rounded Rectangle 20">
              <a:extLst>
                <a:ext uri="{FF2B5EF4-FFF2-40B4-BE49-F238E27FC236}">
                  <a16:creationId xmlns:a16="http://schemas.microsoft.com/office/drawing/2014/main" id="{FF570057-D28A-A8B3-1BE3-3FB66EA305D4}"/>
                </a:ext>
              </a:extLst>
            </p:cNvPr>
            <p:cNvSpPr/>
            <p:nvPr/>
          </p:nvSpPr>
          <p:spPr>
            <a:xfrm>
              <a:off x="2819400" y="3028951"/>
              <a:ext cx="1752600" cy="1100124"/>
            </a:xfrm>
            <a:prstGeom prst="roundRect">
              <a:avLst/>
            </a:prstGeom>
            <a:solidFill>
              <a:srgbClr val="A6A6A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FE53E78-5FD5-C491-6492-675B6DD3F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279" y="3075295"/>
              <a:ext cx="1477321" cy="1007264"/>
            </a:xfrm>
            <a:prstGeom prst="rect">
              <a:avLst/>
            </a:prstGeom>
          </p:spPr>
        </p:pic>
        <p:sp>
          <p:nvSpPr>
            <p:cNvPr id="22" name="Rectangle 21">
              <a:extLst>
                <a:ext uri="{FF2B5EF4-FFF2-40B4-BE49-F238E27FC236}">
                  <a16:creationId xmlns:a16="http://schemas.microsoft.com/office/drawing/2014/main" id="{D95B0623-2EBD-023F-1F69-44BCDFC33CE2}"/>
                </a:ext>
              </a:extLst>
            </p:cNvPr>
            <p:cNvSpPr/>
            <p:nvPr/>
          </p:nvSpPr>
          <p:spPr>
            <a:xfrm>
              <a:off x="3905668" y="3714750"/>
              <a:ext cx="64008" cy="64008"/>
            </a:xfrm>
            <a:prstGeom prst="rect">
              <a:avLst/>
            </a:prstGeom>
            <a:solidFill>
              <a:schemeClr val="accent2">
                <a:lumMod val="60000"/>
                <a:lumOff val="40000"/>
              </a:schemeClr>
            </a:solidFill>
            <a:ln w="63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4"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14</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4" y="197491"/>
            <a:ext cx="8518541"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Round 1: Neversink River, Catskill Mountains, NY</a:t>
            </a:r>
            <a:endParaRPr spc="295" dirty="0">
              <a:latin typeface="Franklin Gothic Medium" panose="020B0603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1EE3FC9-A1A8-DEBE-8607-0150F312C71F}"/>
              </a:ext>
            </a:extLst>
          </p:cNvPr>
          <p:cNvPicPr>
            <a:picLocks noChangeAspect="1"/>
          </p:cNvPicPr>
          <p:nvPr/>
        </p:nvPicPr>
        <p:blipFill rotWithShape="1">
          <a:blip r:embed="rId5"/>
          <a:srcRect r="41938"/>
          <a:stretch/>
        </p:blipFill>
        <p:spPr>
          <a:xfrm>
            <a:off x="4238373" y="2114550"/>
            <a:ext cx="4512800" cy="1994284"/>
          </a:xfrm>
          <a:prstGeom prst="rect">
            <a:avLst/>
          </a:prstGeom>
        </p:spPr>
      </p:pic>
      <p:sp>
        <p:nvSpPr>
          <p:cNvPr id="4" name="TextBox 3">
            <a:extLst>
              <a:ext uri="{FF2B5EF4-FFF2-40B4-BE49-F238E27FC236}">
                <a16:creationId xmlns:a16="http://schemas.microsoft.com/office/drawing/2014/main" id="{D817F54E-B152-E306-6013-4F0ACC1AEB2B}"/>
              </a:ext>
            </a:extLst>
          </p:cNvPr>
          <p:cNvSpPr txBox="1"/>
          <p:nvPr/>
        </p:nvSpPr>
        <p:spPr>
          <a:xfrm>
            <a:off x="4174528" y="1427256"/>
            <a:ext cx="4640489" cy="584775"/>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But…errors in AWS repository made it challenging to align with observed temperatures at site</a:t>
            </a:r>
          </a:p>
        </p:txBody>
      </p:sp>
      <p:sp>
        <p:nvSpPr>
          <p:cNvPr id="5" name="TextBox 4">
            <a:extLst>
              <a:ext uri="{FF2B5EF4-FFF2-40B4-BE49-F238E27FC236}">
                <a16:creationId xmlns:a16="http://schemas.microsoft.com/office/drawing/2014/main" id="{921C88C5-B655-FE2E-D3FF-5218812B6AEF}"/>
              </a:ext>
            </a:extLst>
          </p:cNvPr>
          <p:cNvSpPr txBox="1"/>
          <p:nvPr/>
        </p:nvSpPr>
        <p:spPr>
          <a:xfrm>
            <a:off x="285239" y="966630"/>
            <a:ext cx="3953134" cy="584775"/>
          </a:xfrm>
          <a:prstGeom prst="rect">
            <a:avLst/>
          </a:prstGeom>
          <a:noFill/>
        </p:spPr>
        <p:txBody>
          <a:bodyPr wrap="square" rtlCol="0">
            <a:spAutoFit/>
          </a:bodyPr>
          <a:lstStyle/>
          <a:p>
            <a:pPr algn="l"/>
            <a:r>
              <a:rPr lang="en-US" sz="1600" dirty="0">
                <a:latin typeface="Franklin Gothic Medium" panose="020B0603020102020204" pitchFamily="34" charset="0"/>
                <a:cs typeface="Arial" panose="020B0604020202020204" pitchFamily="34" charset="0"/>
              </a:rPr>
              <a:t>66 km</a:t>
            </a:r>
            <a:r>
              <a:rPr lang="en-US" sz="1600" baseline="30000" dirty="0">
                <a:latin typeface="Franklin Gothic Medium" panose="020B0603020102020204" pitchFamily="34" charset="0"/>
                <a:cs typeface="Arial" panose="020B0604020202020204" pitchFamily="34" charset="0"/>
              </a:rPr>
              <a:t>2</a:t>
            </a:r>
            <a:r>
              <a:rPr lang="en-US" sz="1600" dirty="0">
                <a:latin typeface="Franklin Gothic Medium" panose="020B0603020102020204" pitchFamily="34" charset="0"/>
                <a:cs typeface="Arial" panose="020B0604020202020204" pitchFamily="34" charset="0"/>
              </a:rPr>
              <a:t> catchment with 6 recently installed USGS temperature gages</a:t>
            </a:r>
          </a:p>
        </p:txBody>
      </p:sp>
      <p:sp>
        <p:nvSpPr>
          <p:cNvPr id="19" name="Rectangle 18">
            <a:extLst>
              <a:ext uri="{FF2B5EF4-FFF2-40B4-BE49-F238E27FC236}">
                <a16:creationId xmlns:a16="http://schemas.microsoft.com/office/drawing/2014/main" id="{C75503FA-0DAE-FFD8-002C-36F8489B1B2E}"/>
              </a:ext>
            </a:extLst>
          </p:cNvPr>
          <p:cNvSpPr/>
          <p:nvPr/>
        </p:nvSpPr>
        <p:spPr>
          <a:xfrm>
            <a:off x="4419600" y="3562350"/>
            <a:ext cx="30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4" name="Rectangle 23">
            <a:extLst>
              <a:ext uri="{FF2B5EF4-FFF2-40B4-BE49-F238E27FC236}">
                <a16:creationId xmlns:a16="http://schemas.microsoft.com/office/drawing/2014/main" id="{E56A98AC-B48D-B88B-FF7E-C80FDB9FF756}"/>
              </a:ext>
            </a:extLst>
          </p:cNvPr>
          <p:cNvSpPr/>
          <p:nvPr/>
        </p:nvSpPr>
        <p:spPr>
          <a:xfrm>
            <a:off x="8004131" y="2219527"/>
            <a:ext cx="381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1424551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dirty="0"/>
          </a:p>
        </p:txBody>
      </p:sp>
      <p:sp>
        <p:nvSpPr>
          <p:cNvPr id="6" name="object 6"/>
          <p:cNvSpPr txBox="1"/>
          <p:nvPr/>
        </p:nvSpPr>
        <p:spPr>
          <a:xfrm>
            <a:off x="8797925" y="4830803"/>
            <a:ext cx="99060"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4</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5" y="197491"/>
            <a:ext cx="8493820"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National Water Model: Putting Water on the Map</a:t>
            </a:r>
            <a:endParaRPr spc="295" dirty="0">
              <a:latin typeface="Franklin Gothic Medium" panose="020B0603020102020204" pitchFamily="34" charset="0"/>
              <a:cs typeface="Arial" panose="020B0604020202020204" pitchFamily="34" charset="0"/>
            </a:endParaRPr>
          </a:p>
        </p:txBody>
      </p:sp>
      <p:sp>
        <p:nvSpPr>
          <p:cNvPr id="16" name="object 2">
            <a:extLst>
              <a:ext uri="{FF2B5EF4-FFF2-40B4-BE49-F238E27FC236}">
                <a16:creationId xmlns:a16="http://schemas.microsoft.com/office/drawing/2014/main" id="{5401F2CD-B6B3-0438-BBFB-5E7BADAE64B7}"/>
              </a:ext>
            </a:extLst>
          </p:cNvPr>
          <p:cNvSpPr/>
          <p:nvPr/>
        </p:nvSpPr>
        <p:spPr>
          <a:xfrm>
            <a:off x="5053584" y="752983"/>
            <a:ext cx="27432" cy="4145484"/>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dirty="0"/>
          </a:p>
        </p:txBody>
      </p:sp>
      <p:pic>
        <p:nvPicPr>
          <p:cNvPr id="7170" name="Picture 2">
            <a:extLst>
              <a:ext uri="{FF2B5EF4-FFF2-40B4-BE49-F238E27FC236}">
                <a16:creationId xmlns:a16="http://schemas.microsoft.com/office/drawing/2014/main" id="{A18DE8F1-D06F-4670-2596-6A94BD996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28" y="1040268"/>
            <a:ext cx="4419600" cy="335823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AA872C2-ECB1-18F2-2E1B-9C4B79A2BA87}"/>
              </a:ext>
            </a:extLst>
          </p:cNvPr>
          <p:cNvGrpSpPr>
            <a:grpSpLocks noChangeAspect="1"/>
          </p:cNvGrpSpPr>
          <p:nvPr/>
        </p:nvGrpSpPr>
        <p:grpSpPr>
          <a:xfrm>
            <a:off x="5562600" y="859765"/>
            <a:ext cx="2729483" cy="3931920"/>
            <a:chOff x="5791200" y="771671"/>
            <a:chExt cx="2762547" cy="3979551"/>
          </a:xfrm>
          <a:effectLst>
            <a:outerShdw blurRad="50800" dist="38100" dir="18900000" algn="bl" rotWithShape="0">
              <a:prstClr val="black">
                <a:alpha val="40000"/>
              </a:prstClr>
            </a:outerShdw>
          </a:effectLst>
        </p:grpSpPr>
        <p:pic>
          <p:nvPicPr>
            <p:cNvPr id="9" name="Picture 8">
              <a:extLst>
                <a:ext uri="{FF2B5EF4-FFF2-40B4-BE49-F238E27FC236}">
                  <a16:creationId xmlns:a16="http://schemas.microsoft.com/office/drawing/2014/main" id="{4F66A4EB-C872-2C22-5043-0E5F3EC7C9E9}"/>
                </a:ext>
              </a:extLst>
            </p:cNvPr>
            <p:cNvPicPr>
              <a:picLocks noChangeAspect="1"/>
            </p:cNvPicPr>
            <p:nvPr/>
          </p:nvPicPr>
          <p:blipFill rotWithShape="1">
            <a:blip r:embed="rId4"/>
            <a:srcRect l="10886" t="13568"/>
            <a:stretch/>
          </p:blipFill>
          <p:spPr>
            <a:xfrm>
              <a:off x="5791200" y="771671"/>
              <a:ext cx="2762547" cy="3979551"/>
            </a:xfrm>
            <a:prstGeom prst="rect">
              <a:avLst/>
            </a:prstGeom>
          </p:spPr>
        </p:pic>
        <p:pic>
          <p:nvPicPr>
            <p:cNvPr id="10" name="object 5">
              <a:extLst>
                <a:ext uri="{FF2B5EF4-FFF2-40B4-BE49-F238E27FC236}">
                  <a16:creationId xmlns:a16="http://schemas.microsoft.com/office/drawing/2014/main" id="{95F67059-AE1C-BA83-8776-D0157A298B3D}"/>
                </a:ext>
              </a:extLst>
            </p:cNvPr>
            <p:cNvPicPr/>
            <p:nvPr/>
          </p:nvPicPr>
          <p:blipFill>
            <a:blip r:embed="rId5" cstate="print"/>
            <a:stretch>
              <a:fillRect/>
            </a:stretch>
          </p:blipFill>
          <p:spPr>
            <a:xfrm>
              <a:off x="5972067" y="4073950"/>
              <a:ext cx="1876399" cy="335849"/>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4"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23</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4" y="197491"/>
            <a:ext cx="8230285"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Choosing a Model Frame of Reference</a:t>
            </a:r>
            <a:endParaRPr spc="295" dirty="0">
              <a:latin typeface="Franklin Gothic Medium" panose="020B06030201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A3EDFBA3-014E-E28A-3BCB-A363993F7025}"/>
              </a:ext>
            </a:extLst>
          </p:cNvPr>
          <p:cNvCxnSpPr>
            <a:cxnSpLocks/>
          </p:cNvCxnSpPr>
          <p:nvPr/>
        </p:nvCxnSpPr>
        <p:spPr>
          <a:xfrm>
            <a:off x="457200" y="2114550"/>
            <a:ext cx="22860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DD5E3CA-62CF-1B0A-45C9-219F801D180A}"/>
              </a:ext>
            </a:extLst>
          </p:cNvPr>
          <p:cNvSpPr/>
          <p:nvPr/>
        </p:nvSpPr>
        <p:spPr>
          <a:xfrm>
            <a:off x="407293" y="206883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57A7D2C-9E82-2899-A58D-FA3B58D366D3}"/>
              </a:ext>
            </a:extLst>
          </p:cNvPr>
          <p:cNvSpPr/>
          <p:nvPr/>
        </p:nvSpPr>
        <p:spPr>
          <a:xfrm>
            <a:off x="2647573" y="206883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E03A883-22B5-520B-A7DD-8779D1F4D6C8}"/>
              </a:ext>
            </a:extLst>
          </p:cNvPr>
          <p:cNvSpPr/>
          <p:nvPr/>
        </p:nvSpPr>
        <p:spPr>
          <a:xfrm>
            <a:off x="1154053" y="206883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9AD6E39-5CA5-7291-4394-2853800E4D2F}"/>
              </a:ext>
            </a:extLst>
          </p:cNvPr>
          <p:cNvSpPr/>
          <p:nvPr/>
        </p:nvSpPr>
        <p:spPr>
          <a:xfrm>
            <a:off x="1900813" y="206883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E054434E-9E71-794F-C63F-27AB8894E454}"/>
              </a:ext>
            </a:extLst>
          </p:cNvPr>
          <p:cNvSpPr/>
          <p:nvPr/>
        </p:nvSpPr>
        <p:spPr>
          <a:xfrm>
            <a:off x="442127" y="1626153"/>
            <a:ext cx="728506" cy="381843"/>
          </a:xfrm>
          <a:custGeom>
            <a:avLst/>
            <a:gdLst>
              <a:gd name="connsiteX0" fmla="*/ 0 w 728506"/>
              <a:gd name="connsiteY0" fmla="*/ 381843 h 381843"/>
              <a:gd name="connsiteX1" fmla="*/ 366765 w 728506"/>
              <a:gd name="connsiteY1" fmla="*/ 5 h 381843"/>
              <a:gd name="connsiteX2" fmla="*/ 728506 w 728506"/>
              <a:gd name="connsiteY2" fmla="*/ 371794 h 381843"/>
              <a:gd name="connsiteX3" fmla="*/ 728506 w 728506"/>
              <a:gd name="connsiteY3" fmla="*/ 371794 h 381843"/>
            </a:gdLst>
            <a:ahLst/>
            <a:cxnLst>
              <a:cxn ang="0">
                <a:pos x="connsiteX0" y="connsiteY0"/>
              </a:cxn>
              <a:cxn ang="0">
                <a:pos x="connsiteX1" y="connsiteY1"/>
              </a:cxn>
              <a:cxn ang="0">
                <a:pos x="connsiteX2" y="connsiteY2"/>
              </a:cxn>
              <a:cxn ang="0">
                <a:pos x="connsiteX3" y="connsiteY3"/>
              </a:cxn>
            </a:cxnLst>
            <a:rect l="l" t="t" r="r" b="b"/>
            <a:pathLst>
              <a:path w="728506" h="381843">
                <a:moveTo>
                  <a:pt x="0" y="381843"/>
                </a:moveTo>
                <a:cubicBezTo>
                  <a:pt x="122673" y="191761"/>
                  <a:pt x="245347" y="1680"/>
                  <a:pt x="366765" y="5"/>
                </a:cubicBezTo>
                <a:cubicBezTo>
                  <a:pt x="488183" y="-1670"/>
                  <a:pt x="728506" y="371794"/>
                  <a:pt x="728506" y="371794"/>
                </a:cubicBezTo>
                <a:lnTo>
                  <a:pt x="728506" y="371794"/>
                </a:lnTo>
              </a:path>
            </a:pathLst>
          </a:cu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72B719BD-E1D8-55DF-D733-40B42E30BCFD}"/>
              </a:ext>
            </a:extLst>
          </p:cNvPr>
          <p:cNvSpPr/>
          <p:nvPr/>
        </p:nvSpPr>
        <p:spPr>
          <a:xfrm>
            <a:off x="1199773" y="1625628"/>
            <a:ext cx="728506" cy="381843"/>
          </a:xfrm>
          <a:custGeom>
            <a:avLst/>
            <a:gdLst>
              <a:gd name="connsiteX0" fmla="*/ 0 w 728506"/>
              <a:gd name="connsiteY0" fmla="*/ 381843 h 381843"/>
              <a:gd name="connsiteX1" fmla="*/ 366765 w 728506"/>
              <a:gd name="connsiteY1" fmla="*/ 5 h 381843"/>
              <a:gd name="connsiteX2" fmla="*/ 728506 w 728506"/>
              <a:gd name="connsiteY2" fmla="*/ 371794 h 381843"/>
              <a:gd name="connsiteX3" fmla="*/ 728506 w 728506"/>
              <a:gd name="connsiteY3" fmla="*/ 371794 h 381843"/>
            </a:gdLst>
            <a:ahLst/>
            <a:cxnLst>
              <a:cxn ang="0">
                <a:pos x="connsiteX0" y="connsiteY0"/>
              </a:cxn>
              <a:cxn ang="0">
                <a:pos x="connsiteX1" y="connsiteY1"/>
              </a:cxn>
              <a:cxn ang="0">
                <a:pos x="connsiteX2" y="connsiteY2"/>
              </a:cxn>
              <a:cxn ang="0">
                <a:pos x="connsiteX3" y="connsiteY3"/>
              </a:cxn>
            </a:cxnLst>
            <a:rect l="l" t="t" r="r" b="b"/>
            <a:pathLst>
              <a:path w="728506" h="381843">
                <a:moveTo>
                  <a:pt x="0" y="381843"/>
                </a:moveTo>
                <a:cubicBezTo>
                  <a:pt x="122673" y="191761"/>
                  <a:pt x="245347" y="1680"/>
                  <a:pt x="366765" y="5"/>
                </a:cubicBezTo>
                <a:cubicBezTo>
                  <a:pt x="488183" y="-1670"/>
                  <a:pt x="728506" y="371794"/>
                  <a:pt x="728506" y="371794"/>
                </a:cubicBezTo>
                <a:lnTo>
                  <a:pt x="728506" y="371794"/>
                </a:lnTo>
              </a:path>
            </a:pathLst>
          </a:cu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319F6B2E-82B0-C387-E291-63EDCC982CFF}"/>
              </a:ext>
            </a:extLst>
          </p:cNvPr>
          <p:cNvSpPr/>
          <p:nvPr/>
        </p:nvSpPr>
        <p:spPr>
          <a:xfrm>
            <a:off x="1964787" y="1625161"/>
            <a:ext cx="728506" cy="381843"/>
          </a:xfrm>
          <a:custGeom>
            <a:avLst/>
            <a:gdLst>
              <a:gd name="connsiteX0" fmla="*/ 0 w 728506"/>
              <a:gd name="connsiteY0" fmla="*/ 381843 h 381843"/>
              <a:gd name="connsiteX1" fmla="*/ 366765 w 728506"/>
              <a:gd name="connsiteY1" fmla="*/ 5 h 381843"/>
              <a:gd name="connsiteX2" fmla="*/ 728506 w 728506"/>
              <a:gd name="connsiteY2" fmla="*/ 371794 h 381843"/>
              <a:gd name="connsiteX3" fmla="*/ 728506 w 728506"/>
              <a:gd name="connsiteY3" fmla="*/ 371794 h 381843"/>
            </a:gdLst>
            <a:ahLst/>
            <a:cxnLst>
              <a:cxn ang="0">
                <a:pos x="connsiteX0" y="connsiteY0"/>
              </a:cxn>
              <a:cxn ang="0">
                <a:pos x="connsiteX1" y="connsiteY1"/>
              </a:cxn>
              <a:cxn ang="0">
                <a:pos x="connsiteX2" y="connsiteY2"/>
              </a:cxn>
              <a:cxn ang="0">
                <a:pos x="connsiteX3" y="connsiteY3"/>
              </a:cxn>
            </a:cxnLst>
            <a:rect l="l" t="t" r="r" b="b"/>
            <a:pathLst>
              <a:path w="728506" h="381843">
                <a:moveTo>
                  <a:pt x="0" y="381843"/>
                </a:moveTo>
                <a:cubicBezTo>
                  <a:pt x="122673" y="191761"/>
                  <a:pt x="245347" y="1680"/>
                  <a:pt x="366765" y="5"/>
                </a:cubicBezTo>
                <a:cubicBezTo>
                  <a:pt x="488183" y="-1670"/>
                  <a:pt x="728506" y="371794"/>
                  <a:pt x="728506" y="371794"/>
                </a:cubicBezTo>
                <a:lnTo>
                  <a:pt x="728506" y="371794"/>
                </a:lnTo>
              </a:path>
            </a:pathLst>
          </a:cu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DA203BE7-D00A-1367-3F12-39D6D6F915D5}"/>
              </a:ext>
            </a:extLst>
          </p:cNvPr>
          <p:cNvSpPr txBox="1"/>
          <p:nvPr/>
        </p:nvSpPr>
        <p:spPr>
          <a:xfrm>
            <a:off x="948282" y="1055682"/>
            <a:ext cx="1083951" cy="400110"/>
          </a:xfrm>
          <a:prstGeom prst="rect">
            <a:avLst/>
          </a:prstGeom>
          <a:noFill/>
        </p:spPr>
        <p:txBody>
          <a:bodyPr wrap="none" rtlCol="0">
            <a:spAutoFit/>
          </a:bodyPr>
          <a:lstStyle/>
          <a:p>
            <a:r>
              <a:rPr lang="en-US" sz="2000" b="1">
                <a:latin typeface="Franklin Gothic Medium" panose="020B0603020102020204" pitchFamily="34" charset="0"/>
                <a:cs typeface="Arial" panose="020B0604020202020204" pitchFamily="34" charset="0"/>
              </a:rPr>
              <a:t>Eulerian</a:t>
            </a:r>
          </a:p>
        </p:txBody>
      </p:sp>
      <p:cxnSp>
        <p:nvCxnSpPr>
          <p:cNvPr id="28" name="Straight Connector 27">
            <a:extLst>
              <a:ext uri="{FF2B5EF4-FFF2-40B4-BE49-F238E27FC236}">
                <a16:creationId xmlns:a16="http://schemas.microsoft.com/office/drawing/2014/main" id="{1359705A-1D4A-DF89-8546-CB0D150BDDC5}"/>
              </a:ext>
            </a:extLst>
          </p:cNvPr>
          <p:cNvCxnSpPr>
            <a:cxnSpLocks/>
          </p:cNvCxnSpPr>
          <p:nvPr/>
        </p:nvCxnSpPr>
        <p:spPr>
          <a:xfrm>
            <a:off x="3429000" y="2114550"/>
            <a:ext cx="22860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97DC43-FA2E-D0D5-112B-01A175C6C1F7}"/>
              </a:ext>
            </a:extLst>
          </p:cNvPr>
          <p:cNvSpPr txBox="1"/>
          <p:nvPr/>
        </p:nvSpPr>
        <p:spPr>
          <a:xfrm>
            <a:off x="3812113" y="1055682"/>
            <a:ext cx="1423788" cy="400110"/>
          </a:xfrm>
          <a:prstGeom prst="rect">
            <a:avLst/>
          </a:prstGeom>
          <a:noFill/>
        </p:spPr>
        <p:txBody>
          <a:bodyPr wrap="none" rtlCol="0">
            <a:spAutoFit/>
          </a:bodyPr>
          <a:lstStyle/>
          <a:p>
            <a:r>
              <a:rPr lang="en-US" sz="2000" b="1" dirty="0">
                <a:latin typeface="Franklin Gothic Medium" panose="020B0603020102020204" pitchFamily="34" charset="0"/>
                <a:cs typeface="Arial" panose="020B0604020202020204" pitchFamily="34" charset="0"/>
              </a:rPr>
              <a:t>Lagrangian</a:t>
            </a:r>
          </a:p>
        </p:txBody>
      </p:sp>
      <p:sp>
        <p:nvSpPr>
          <p:cNvPr id="30" name="Rectangle 29">
            <a:extLst>
              <a:ext uri="{FF2B5EF4-FFF2-40B4-BE49-F238E27FC236}">
                <a16:creationId xmlns:a16="http://schemas.microsoft.com/office/drawing/2014/main" id="{38A407FB-40B3-4732-5BEE-D9B85C73C20B}"/>
              </a:ext>
            </a:extLst>
          </p:cNvPr>
          <p:cNvSpPr/>
          <p:nvPr/>
        </p:nvSpPr>
        <p:spPr>
          <a:xfrm>
            <a:off x="5296861" y="2037917"/>
            <a:ext cx="304800" cy="153266"/>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884A144-B380-31F3-4775-55C3C9316F44}"/>
              </a:ext>
            </a:extLst>
          </p:cNvPr>
          <p:cNvCxnSpPr>
            <a:cxnSpLocks/>
          </p:cNvCxnSpPr>
          <p:nvPr/>
        </p:nvCxnSpPr>
        <p:spPr>
          <a:xfrm>
            <a:off x="3924300" y="1995307"/>
            <a:ext cx="129540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A2DB5AFC-5707-B03F-50A7-34140991C3D7}"/>
              </a:ext>
            </a:extLst>
          </p:cNvPr>
          <p:cNvSpPr txBox="1"/>
          <p:nvPr/>
        </p:nvSpPr>
        <p:spPr>
          <a:xfrm>
            <a:off x="6629400" y="1055682"/>
            <a:ext cx="2052165" cy="400110"/>
          </a:xfrm>
          <a:prstGeom prst="rect">
            <a:avLst/>
          </a:prstGeom>
          <a:noFill/>
        </p:spPr>
        <p:txBody>
          <a:bodyPr wrap="none" rtlCol="0">
            <a:spAutoFit/>
          </a:bodyPr>
          <a:lstStyle/>
          <a:p>
            <a:r>
              <a:rPr lang="en-US" sz="2000" b="1">
                <a:latin typeface="Franklin Gothic Medium" panose="020B0603020102020204" pitchFamily="34" charset="0"/>
                <a:cs typeface="Arial" panose="020B0604020202020204" pitchFamily="34" charset="0"/>
              </a:rPr>
              <a:t>Semi-</a:t>
            </a:r>
            <a:r>
              <a:rPr lang="en-US" sz="2000" b="1" err="1">
                <a:latin typeface="Franklin Gothic Medium" panose="020B0603020102020204" pitchFamily="34" charset="0"/>
                <a:cs typeface="Arial" panose="020B0604020202020204" pitchFamily="34" charset="0"/>
              </a:rPr>
              <a:t>Lagrangian</a:t>
            </a:r>
            <a:endParaRPr lang="en-US" sz="2000" b="1">
              <a:latin typeface="Franklin Gothic Medium" panose="020B06030201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3983722E-2EFC-1BE4-8E55-134C328C9DD7}"/>
              </a:ext>
            </a:extLst>
          </p:cNvPr>
          <p:cNvCxnSpPr>
            <a:cxnSpLocks/>
          </p:cNvCxnSpPr>
          <p:nvPr/>
        </p:nvCxnSpPr>
        <p:spPr>
          <a:xfrm>
            <a:off x="6400373" y="2079024"/>
            <a:ext cx="22860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F292B0E3-0ACB-E94F-4F79-4C063E02D4D9}"/>
              </a:ext>
            </a:extLst>
          </p:cNvPr>
          <p:cNvSpPr/>
          <p:nvPr/>
        </p:nvSpPr>
        <p:spPr>
          <a:xfrm>
            <a:off x="8587370" y="202858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4AA7AA0-E6BF-2A34-07C1-BCB61D3ABA6A}"/>
              </a:ext>
            </a:extLst>
          </p:cNvPr>
          <p:cNvSpPr/>
          <p:nvPr/>
        </p:nvSpPr>
        <p:spPr>
          <a:xfrm>
            <a:off x="6705600" y="1992197"/>
            <a:ext cx="304800" cy="153266"/>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8AEF6DD-DCB5-CF94-934C-F30F52229F5E}"/>
              </a:ext>
            </a:extLst>
          </p:cNvPr>
          <p:cNvCxnSpPr>
            <a:cxnSpLocks/>
          </p:cNvCxnSpPr>
          <p:nvPr/>
        </p:nvCxnSpPr>
        <p:spPr>
          <a:xfrm>
            <a:off x="7086600" y="1995307"/>
            <a:ext cx="144780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Freeform 40">
            <a:extLst>
              <a:ext uri="{FF2B5EF4-FFF2-40B4-BE49-F238E27FC236}">
                <a16:creationId xmlns:a16="http://schemas.microsoft.com/office/drawing/2014/main" id="{963F3F88-910F-78B8-DAED-65EBD002A516}"/>
              </a:ext>
            </a:extLst>
          </p:cNvPr>
          <p:cNvSpPr/>
          <p:nvPr/>
        </p:nvSpPr>
        <p:spPr>
          <a:xfrm flipH="1" flipV="1">
            <a:off x="7031153" y="2168769"/>
            <a:ext cx="1508548" cy="235129"/>
          </a:xfrm>
          <a:custGeom>
            <a:avLst/>
            <a:gdLst>
              <a:gd name="connsiteX0" fmla="*/ 0 w 728506"/>
              <a:gd name="connsiteY0" fmla="*/ 381843 h 381843"/>
              <a:gd name="connsiteX1" fmla="*/ 366765 w 728506"/>
              <a:gd name="connsiteY1" fmla="*/ 5 h 381843"/>
              <a:gd name="connsiteX2" fmla="*/ 728506 w 728506"/>
              <a:gd name="connsiteY2" fmla="*/ 371794 h 381843"/>
              <a:gd name="connsiteX3" fmla="*/ 728506 w 728506"/>
              <a:gd name="connsiteY3" fmla="*/ 371794 h 381843"/>
            </a:gdLst>
            <a:ahLst/>
            <a:cxnLst>
              <a:cxn ang="0">
                <a:pos x="connsiteX0" y="connsiteY0"/>
              </a:cxn>
              <a:cxn ang="0">
                <a:pos x="connsiteX1" y="connsiteY1"/>
              </a:cxn>
              <a:cxn ang="0">
                <a:pos x="connsiteX2" y="connsiteY2"/>
              </a:cxn>
              <a:cxn ang="0">
                <a:pos x="connsiteX3" y="connsiteY3"/>
              </a:cxn>
            </a:cxnLst>
            <a:rect l="l" t="t" r="r" b="b"/>
            <a:pathLst>
              <a:path w="728506" h="381843">
                <a:moveTo>
                  <a:pt x="0" y="381843"/>
                </a:moveTo>
                <a:cubicBezTo>
                  <a:pt x="122673" y="191761"/>
                  <a:pt x="245347" y="1680"/>
                  <a:pt x="366765" y="5"/>
                </a:cubicBezTo>
                <a:cubicBezTo>
                  <a:pt x="488183" y="-1670"/>
                  <a:pt x="728506" y="371794"/>
                  <a:pt x="728506" y="371794"/>
                </a:cubicBezTo>
                <a:lnTo>
                  <a:pt x="728506" y="371794"/>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8355DBB3-EBEB-FC9D-3AAC-E70D84E7112D}"/>
              </a:ext>
            </a:extLst>
          </p:cNvPr>
          <p:cNvSpPr txBox="1"/>
          <p:nvPr/>
        </p:nvSpPr>
        <p:spPr>
          <a:xfrm>
            <a:off x="8317805" y="2188196"/>
            <a:ext cx="312906" cy="369332"/>
          </a:xfrm>
          <a:prstGeom prst="rect">
            <a:avLst/>
          </a:prstGeom>
          <a:noFill/>
        </p:spPr>
        <p:txBody>
          <a:bodyPr wrap="none" rtlCol="0">
            <a:spAutoFit/>
          </a:bodyPr>
          <a:lstStyle/>
          <a:p>
            <a:r>
              <a:rPr lang="en-US" b="1">
                <a:solidFill>
                  <a:schemeClr val="accent1">
                    <a:lumMod val="75000"/>
                  </a:schemeClr>
                </a:solidFill>
              </a:rPr>
              <a:t>1</a:t>
            </a:r>
          </a:p>
        </p:txBody>
      </p:sp>
      <p:sp>
        <p:nvSpPr>
          <p:cNvPr id="43" name="TextBox 42">
            <a:extLst>
              <a:ext uri="{FF2B5EF4-FFF2-40B4-BE49-F238E27FC236}">
                <a16:creationId xmlns:a16="http://schemas.microsoft.com/office/drawing/2014/main" id="{59392BF5-8189-2795-92D5-8181FF231AE9}"/>
              </a:ext>
            </a:extLst>
          </p:cNvPr>
          <p:cNvSpPr txBox="1"/>
          <p:nvPr/>
        </p:nvSpPr>
        <p:spPr>
          <a:xfrm>
            <a:off x="7010400" y="1624262"/>
            <a:ext cx="312906" cy="369332"/>
          </a:xfrm>
          <a:prstGeom prst="rect">
            <a:avLst/>
          </a:prstGeom>
          <a:noFill/>
        </p:spPr>
        <p:txBody>
          <a:bodyPr wrap="none" rtlCol="0">
            <a:spAutoFit/>
          </a:bodyPr>
          <a:lstStyle/>
          <a:p>
            <a:r>
              <a:rPr lang="en-US" b="1">
                <a:solidFill>
                  <a:srgbClr val="C00000"/>
                </a:solidFill>
              </a:rPr>
              <a:t>2</a:t>
            </a:r>
          </a:p>
        </p:txBody>
      </p:sp>
      <p:sp>
        <p:nvSpPr>
          <p:cNvPr id="44" name="Rectangle 43">
            <a:extLst>
              <a:ext uri="{FF2B5EF4-FFF2-40B4-BE49-F238E27FC236}">
                <a16:creationId xmlns:a16="http://schemas.microsoft.com/office/drawing/2014/main" id="{9D067EE1-69F9-0868-5BB4-A088A5347987}"/>
              </a:ext>
            </a:extLst>
          </p:cNvPr>
          <p:cNvSpPr/>
          <p:nvPr/>
        </p:nvSpPr>
        <p:spPr>
          <a:xfrm>
            <a:off x="3505200" y="2037917"/>
            <a:ext cx="304800" cy="153266"/>
          </a:xfrm>
          <a:prstGeom prst="rect">
            <a:avLst/>
          </a:prstGeom>
          <a:solidFill>
            <a:srgbClr val="93CDDD">
              <a:alpha val="20000"/>
            </a:srgbClr>
          </a:solidFill>
          <a:ln>
            <a:solidFill>
              <a:srgbClr val="31859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8490F3C-C4A9-39D0-F815-99DB6965A6EE}"/>
              </a:ext>
            </a:extLst>
          </p:cNvPr>
          <p:cNvSpPr txBox="1"/>
          <p:nvPr/>
        </p:nvSpPr>
        <p:spPr>
          <a:xfrm>
            <a:off x="424626" y="2659618"/>
            <a:ext cx="2351147" cy="1569660"/>
          </a:xfrm>
          <a:prstGeom prst="rect">
            <a:avLst/>
          </a:prstGeom>
          <a:noFill/>
        </p:spPr>
        <p:txBody>
          <a:bodyPr wrap="square" rtlCol="0">
            <a:spAutoFit/>
          </a:bodyPr>
          <a:lstStyle/>
          <a:p>
            <a:pPr algn="ctr"/>
            <a:r>
              <a:rPr lang="en-US" sz="1600">
                <a:solidFill>
                  <a:schemeClr val="accent1">
                    <a:lumMod val="75000"/>
                  </a:schemeClr>
                </a:solidFill>
                <a:latin typeface="Franklin Gothic Medium" panose="020B0603020102020204" pitchFamily="34" charset="0"/>
                <a:cs typeface="Arial" panose="020B0604020202020204" pitchFamily="34" charset="0"/>
              </a:rPr>
              <a:t>Easy to implement</a:t>
            </a:r>
          </a:p>
          <a:p>
            <a:pPr algn="ctr"/>
            <a:endParaRPr lang="en-US" sz="1600">
              <a:solidFill>
                <a:schemeClr val="accent1">
                  <a:lumMod val="75000"/>
                </a:schemeClr>
              </a:solidFill>
              <a:latin typeface="Franklin Gothic Medium" panose="020B0603020102020204" pitchFamily="34" charset="0"/>
              <a:cs typeface="Arial" panose="020B0604020202020204" pitchFamily="34" charset="0"/>
            </a:endParaRPr>
          </a:p>
          <a:p>
            <a:pPr algn="ctr"/>
            <a:r>
              <a:rPr lang="en-US" sz="1600">
                <a:solidFill>
                  <a:schemeClr val="accent2">
                    <a:lumMod val="75000"/>
                  </a:schemeClr>
                </a:solidFill>
                <a:latin typeface="Franklin Gothic Medium" panose="020B0603020102020204" pitchFamily="34" charset="0"/>
                <a:cs typeface="Arial" panose="020B0604020202020204" pitchFamily="34" charset="0"/>
              </a:rPr>
              <a:t>Courant condition</a:t>
            </a:r>
          </a:p>
          <a:p>
            <a:pPr algn="ctr"/>
            <a:endParaRPr lang="en-US" sz="1600">
              <a:solidFill>
                <a:schemeClr val="accent2">
                  <a:lumMod val="75000"/>
                </a:schemeClr>
              </a:solidFill>
              <a:latin typeface="Franklin Gothic Medium" panose="020B0603020102020204" pitchFamily="34" charset="0"/>
              <a:cs typeface="Arial" panose="020B0604020202020204" pitchFamily="34" charset="0"/>
            </a:endParaRPr>
          </a:p>
          <a:p>
            <a:pPr algn="ctr"/>
            <a:r>
              <a:rPr lang="en-US" sz="1600">
                <a:solidFill>
                  <a:schemeClr val="accent2">
                    <a:lumMod val="75000"/>
                  </a:schemeClr>
                </a:solidFill>
                <a:latin typeface="Franklin Gothic Medium" panose="020B0603020102020204" pitchFamily="34" charset="0"/>
                <a:cs typeface="Arial" panose="020B0604020202020204" pitchFamily="34" charset="0"/>
              </a:rPr>
              <a:t>Restrictions on space and time steps</a:t>
            </a:r>
          </a:p>
        </p:txBody>
      </p:sp>
      <p:sp>
        <p:nvSpPr>
          <p:cNvPr id="47" name="TextBox 46">
            <a:extLst>
              <a:ext uri="{FF2B5EF4-FFF2-40B4-BE49-F238E27FC236}">
                <a16:creationId xmlns:a16="http://schemas.microsoft.com/office/drawing/2014/main" id="{9C8D0D97-E00B-578E-867E-01AC269808FE}"/>
              </a:ext>
            </a:extLst>
          </p:cNvPr>
          <p:cNvSpPr txBox="1"/>
          <p:nvPr/>
        </p:nvSpPr>
        <p:spPr>
          <a:xfrm>
            <a:off x="3350837" y="2659618"/>
            <a:ext cx="2351147" cy="1815882"/>
          </a:xfrm>
          <a:prstGeom prst="rect">
            <a:avLst/>
          </a:prstGeom>
          <a:noFill/>
        </p:spPr>
        <p:txBody>
          <a:bodyPr wrap="square" rtlCol="0">
            <a:spAutoFit/>
          </a:bodyPr>
          <a:lstStyle/>
          <a:p>
            <a:pPr algn="ctr"/>
            <a:r>
              <a:rPr lang="en-US" sz="1600">
                <a:solidFill>
                  <a:schemeClr val="accent2">
                    <a:lumMod val="75000"/>
                  </a:schemeClr>
                </a:solidFill>
                <a:latin typeface="Franklin Gothic Medium" panose="020B0603020102020204" pitchFamily="34" charset="0"/>
                <a:cs typeface="Arial" panose="020B0604020202020204" pitchFamily="34" charset="0"/>
              </a:rPr>
              <a:t>Computationally-intensive</a:t>
            </a:r>
          </a:p>
          <a:p>
            <a:pPr algn="ctr"/>
            <a:endParaRPr lang="en-US" sz="1600">
              <a:solidFill>
                <a:schemeClr val="accent1">
                  <a:lumMod val="75000"/>
                </a:schemeClr>
              </a:solidFill>
              <a:latin typeface="Franklin Gothic Medium" panose="020B0603020102020204" pitchFamily="34" charset="0"/>
              <a:cs typeface="Arial" panose="020B0604020202020204" pitchFamily="34" charset="0"/>
            </a:endParaRPr>
          </a:p>
          <a:p>
            <a:pPr algn="ctr"/>
            <a:r>
              <a:rPr lang="en-US" sz="1600">
                <a:solidFill>
                  <a:schemeClr val="accent2">
                    <a:lumMod val="75000"/>
                  </a:schemeClr>
                </a:solidFill>
                <a:latin typeface="Franklin Gothic Medium" panose="020B0603020102020204" pitchFamily="34" charset="0"/>
                <a:cs typeface="Arial" panose="020B0604020202020204" pitchFamily="34" charset="0"/>
              </a:rPr>
              <a:t>Not well suited to time-variable discharge</a:t>
            </a:r>
          </a:p>
          <a:p>
            <a:pPr algn="ctr"/>
            <a:endParaRPr lang="en-US" sz="1600">
              <a:solidFill>
                <a:schemeClr val="accent2">
                  <a:lumMod val="75000"/>
                </a:schemeClr>
              </a:solidFill>
              <a:latin typeface="Franklin Gothic Medium" panose="020B0603020102020204" pitchFamily="34" charset="0"/>
              <a:cs typeface="Arial" panose="020B0604020202020204" pitchFamily="34" charset="0"/>
            </a:endParaRPr>
          </a:p>
          <a:p>
            <a:pPr algn="ctr"/>
            <a:r>
              <a:rPr lang="en-US" sz="1600">
                <a:solidFill>
                  <a:schemeClr val="accent1">
                    <a:lumMod val="75000"/>
                  </a:schemeClr>
                </a:solidFill>
                <a:latin typeface="Franklin Gothic Medium" panose="020B0603020102020204" pitchFamily="34" charset="0"/>
                <a:cs typeface="Arial" panose="020B0604020202020204" pitchFamily="34" charset="0"/>
              </a:rPr>
              <a:t>No Courant condition</a:t>
            </a:r>
          </a:p>
        </p:txBody>
      </p:sp>
      <p:sp>
        <p:nvSpPr>
          <p:cNvPr id="48" name="TextBox 47">
            <a:extLst>
              <a:ext uri="{FF2B5EF4-FFF2-40B4-BE49-F238E27FC236}">
                <a16:creationId xmlns:a16="http://schemas.microsoft.com/office/drawing/2014/main" id="{93FCDD63-D8B3-D7E0-3346-1065676CA1F6}"/>
              </a:ext>
            </a:extLst>
          </p:cNvPr>
          <p:cNvSpPr txBox="1"/>
          <p:nvPr/>
        </p:nvSpPr>
        <p:spPr>
          <a:xfrm>
            <a:off x="6496308" y="2659618"/>
            <a:ext cx="2351147" cy="1815882"/>
          </a:xfrm>
          <a:prstGeom prst="rect">
            <a:avLst/>
          </a:prstGeom>
          <a:noFill/>
        </p:spPr>
        <p:txBody>
          <a:bodyPr wrap="square" rtlCol="0">
            <a:spAutoFit/>
          </a:bodyPr>
          <a:lstStyle/>
          <a:p>
            <a:pPr algn="ctr"/>
            <a:r>
              <a:rPr lang="en-US" sz="1600">
                <a:solidFill>
                  <a:schemeClr val="accent1">
                    <a:lumMod val="75000"/>
                  </a:schemeClr>
                </a:solidFill>
                <a:latin typeface="Franklin Gothic Medium" panose="020B0603020102020204" pitchFamily="34" charset="0"/>
                <a:cs typeface="Arial" panose="020B0604020202020204" pitchFamily="34" charset="0"/>
              </a:rPr>
              <a:t>Reasonable computation speeds</a:t>
            </a:r>
          </a:p>
          <a:p>
            <a:pPr algn="ctr"/>
            <a:endParaRPr lang="en-US" sz="1600">
              <a:solidFill>
                <a:schemeClr val="accent1">
                  <a:lumMod val="75000"/>
                </a:schemeClr>
              </a:solidFill>
              <a:latin typeface="Franklin Gothic Medium" panose="020B0603020102020204" pitchFamily="34" charset="0"/>
              <a:cs typeface="Arial" panose="020B0604020202020204" pitchFamily="34" charset="0"/>
            </a:endParaRPr>
          </a:p>
          <a:p>
            <a:pPr algn="ctr"/>
            <a:r>
              <a:rPr lang="en-US" sz="1600">
                <a:solidFill>
                  <a:schemeClr val="accent1">
                    <a:lumMod val="75000"/>
                  </a:schemeClr>
                </a:solidFill>
                <a:latin typeface="Franklin Gothic Medium" panose="020B0603020102020204" pitchFamily="34" charset="0"/>
                <a:cs typeface="Arial" panose="020B0604020202020204" pitchFamily="34" charset="0"/>
              </a:rPr>
              <a:t>Supports time-variable discharge</a:t>
            </a:r>
          </a:p>
          <a:p>
            <a:pPr algn="ctr"/>
            <a:endParaRPr lang="en-US" sz="1600">
              <a:solidFill>
                <a:schemeClr val="accent2">
                  <a:lumMod val="75000"/>
                </a:schemeClr>
              </a:solidFill>
              <a:latin typeface="Franklin Gothic Medium" panose="020B0603020102020204" pitchFamily="34" charset="0"/>
              <a:cs typeface="Arial" panose="020B0604020202020204" pitchFamily="34" charset="0"/>
            </a:endParaRPr>
          </a:p>
          <a:p>
            <a:pPr algn="ctr"/>
            <a:r>
              <a:rPr lang="en-US" sz="1600">
                <a:solidFill>
                  <a:schemeClr val="accent1">
                    <a:lumMod val="75000"/>
                  </a:schemeClr>
                </a:solidFill>
                <a:latin typeface="Franklin Gothic Medium" panose="020B0603020102020204" pitchFamily="34" charset="0"/>
                <a:cs typeface="Arial" panose="020B0604020202020204" pitchFamily="34" charset="0"/>
              </a:rPr>
              <a:t>No Courant condition</a:t>
            </a:r>
          </a:p>
        </p:txBody>
      </p:sp>
      <p:cxnSp>
        <p:nvCxnSpPr>
          <p:cNvPr id="51" name="Straight Connector 50">
            <a:extLst>
              <a:ext uri="{FF2B5EF4-FFF2-40B4-BE49-F238E27FC236}">
                <a16:creationId xmlns:a16="http://schemas.microsoft.com/office/drawing/2014/main" id="{5092EE4E-FAEB-9146-1D5B-19F948FA104E}"/>
              </a:ext>
            </a:extLst>
          </p:cNvPr>
          <p:cNvCxnSpPr>
            <a:cxnSpLocks/>
          </p:cNvCxnSpPr>
          <p:nvPr/>
        </p:nvCxnSpPr>
        <p:spPr>
          <a:xfrm>
            <a:off x="3056874" y="891281"/>
            <a:ext cx="0" cy="381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18EDBCE-FE3D-9E79-4102-2C2A4E56AA1D}"/>
              </a:ext>
            </a:extLst>
          </p:cNvPr>
          <p:cNvCxnSpPr>
            <a:cxnSpLocks/>
          </p:cNvCxnSpPr>
          <p:nvPr/>
        </p:nvCxnSpPr>
        <p:spPr>
          <a:xfrm>
            <a:off x="5995949" y="891281"/>
            <a:ext cx="0" cy="381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13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4"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12</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297145" y="254815"/>
            <a:ext cx="8013700"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Radiative and Hydrologic Heat Budget</a:t>
            </a:r>
            <a:endParaRPr spc="295" dirty="0">
              <a:latin typeface="Franklin Gothic Medium" panose="020B06030201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74B03CF4-6D28-32AD-7E0F-16D56550BE38}"/>
              </a:ext>
            </a:extLst>
          </p:cNvPr>
          <p:cNvSpPr/>
          <p:nvPr/>
        </p:nvSpPr>
        <p:spPr>
          <a:xfrm>
            <a:off x="308800" y="1953721"/>
            <a:ext cx="1828800" cy="365760"/>
          </a:xfrm>
          <a:prstGeom prst="roundRect">
            <a:avLst/>
          </a:prstGeom>
          <a:solidFill>
            <a:srgbClr val="FF00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Franklin Gothic Medium" panose="020B0603020102020204" pitchFamily="34" charset="0"/>
                <a:cs typeface="Arial" panose="020B0604020202020204" pitchFamily="34" charset="0"/>
              </a:rPr>
              <a:t>Air-Water Fluxes</a:t>
            </a:r>
          </a:p>
        </p:txBody>
      </p:sp>
      <p:cxnSp>
        <p:nvCxnSpPr>
          <p:cNvPr id="62" name="Straight Arrow Connector 61">
            <a:extLst>
              <a:ext uri="{FF2B5EF4-FFF2-40B4-BE49-F238E27FC236}">
                <a16:creationId xmlns:a16="http://schemas.microsoft.com/office/drawing/2014/main" id="{2DE0050B-DEDF-ECD0-57B0-69DBDAD5467A}"/>
              </a:ext>
            </a:extLst>
          </p:cNvPr>
          <p:cNvCxnSpPr>
            <a:cxnSpLocks/>
          </p:cNvCxnSpPr>
          <p:nvPr/>
        </p:nvCxnSpPr>
        <p:spPr>
          <a:xfrm>
            <a:off x="1222326" y="2315160"/>
            <a:ext cx="1748" cy="178299"/>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3" name="Rounded Rectangle 62">
            <a:extLst>
              <a:ext uri="{FF2B5EF4-FFF2-40B4-BE49-F238E27FC236}">
                <a16:creationId xmlns:a16="http://schemas.microsoft.com/office/drawing/2014/main" id="{625BA199-042C-D9F5-B79E-5249D275E04F}"/>
              </a:ext>
            </a:extLst>
          </p:cNvPr>
          <p:cNvSpPr/>
          <p:nvPr/>
        </p:nvSpPr>
        <p:spPr>
          <a:xfrm>
            <a:off x="397084" y="2489138"/>
            <a:ext cx="1652232" cy="365760"/>
          </a:xfrm>
          <a:prstGeom prst="roundRect">
            <a:avLst/>
          </a:prstGeom>
          <a:solidFill>
            <a:srgbClr val="FF00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Franklin Gothic Medium" panose="020B0603020102020204" pitchFamily="34" charset="0"/>
                <a:cs typeface="Arial" panose="020B0604020202020204" pitchFamily="34" charset="0"/>
              </a:rPr>
              <a:t>Shortwave</a:t>
            </a:r>
          </a:p>
        </p:txBody>
      </p:sp>
      <p:sp>
        <p:nvSpPr>
          <p:cNvPr id="64" name="Rounded Rectangle 63">
            <a:extLst>
              <a:ext uri="{FF2B5EF4-FFF2-40B4-BE49-F238E27FC236}">
                <a16:creationId xmlns:a16="http://schemas.microsoft.com/office/drawing/2014/main" id="{7BF2420D-6F1F-3127-7AE9-89E5DD6AF0DE}"/>
              </a:ext>
            </a:extLst>
          </p:cNvPr>
          <p:cNvSpPr/>
          <p:nvPr/>
        </p:nvSpPr>
        <p:spPr>
          <a:xfrm>
            <a:off x="395668" y="2902755"/>
            <a:ext cx="1655064" cy="365760"/>
          </a:xfrm>
          <a:prstGeom prst="roundRect">
            <a:avLst/>
          </a:prstGeom>
          <a:solidFill>
            <a:srgbClr val="FF00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Franklin Gothic Medium" panose="020B0603020102020204" pitchFamily="34" charset="0"/>
                <a:cs typeface="Arial" panose="020B0604020202020204" pitchFamily="34" charset="0"/>
              </a:rPr>
              <a:t>Longwave</a:t>
            </a:r>
          </a:p>
        </p:txBody>
      </p:sp>
      <p:sp>
        <p:nvSpPr>
          <p:cNvPr id="65" name="Rounded Rectangle 64">
            <a:extLst>
              <a:ext uri="{FF2B5EF4-FFF2-40B4-BE49-F238E27FC236}">
                <a16:creationId xmlns:a16="http://schemas.microsoft.com/office/drawing/2014/main" id="{F8B6F53F-0FE9-9300-FBBE-F41B78F69D37}"/>
              </a:ext>
            </a:extLst>
          </p:cNvPr>
          <p:cNvSpPr/>
          <p:nvPr/>
        </p:nvSpPr>
        <p:spPr>
          <a:xfrm>
            <a:off x="395903" y="3316372"/>
            <a:ext cx="1654595" cy="365760"/>
          </a:xfrm>
          <a:prstGeom prst="roundRect">
            <a:avLst/>
          </a:prstGeom>
          <a:solidFill>
            <a:srgbClr val="FF00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Franklin Gothic Medium" panose="020B0603020102020204" pitchFamily="34" charset="0"/>
                <a:cs typeface="Arial" panose="020B0604020202020204" pitchFamily="34" charset="0"/>
              </a:rPr>
              <a:t>Sensible</a:t>
            </a:r>
          </a:p>
        </p:txBody>
      </p:sp>
      <p:sp>
        <p:nvSpPr>
          <p:cNvPr id="66" name="Rounded Rectangle 65">
            <a:extLst>
              <a:ext uri="{FF2B5EF4-FFF2-40B4-BE49-F238E27FC236}">
                <a16:creationId xmlns:a16="http://schemas.microsoft.com/office/drawing/2014/main" id="{2DD0AF77-7072-126F-CAF6-9C385EBD5142}"/>
              </a:ext>
            </a:extLst>
          </p:cNvPr>
          <p:cNvSpPr/>
          <p:nvPr/>
        </p:nvSpPr>
        <p:spPr>
          <a:xfrm>
            <a:off x="395668" y="3729990"/>
            <a:ext cx="1655064" cy="365760"/>
          </a:xfrm>
          <a:prstGeom prst="roundRect">
            <a:avLst/>
          </a:prstGeom>
          <a:solidFill>
            <a:srgbClr val="FF00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Franklin Gothic Medium" panose="020B0603020102020204" pitchFamily="34" charset="0"/>
                <a:cs typeface="Arial" panose="020B0604020202020204" pitchFamily="34" charset="0"/>
              </a:rPr>
              <a:t>Latent</a:t>
            </a:r>
          </a:p>
        </p:txBody>
      </p:sp>
      <p:sp>
        <p:nvSpPr>
          <p:cNvPr id="23" name="Rounded Rectangle 22">
            <a:extLst>
              <a:ext uri="{FF2B5EF4-FFF2-40B4-BE49-F238E27FC236}">
                <a16:creationId xmlns:a16="http://schemas.microsoft.com/office/drawing/2014/main" id="{4FF5628B-1498-B592-0048-B68ECADB5325}"/>
              </a:ext>
            </a:extLst>
          </p:cNvPr>
          <p:cNvSpPr/>
          <p:nvPr/>
        </p:nvSpPr>
        <p:spPr>
          <a:xfrm>
            <a:off x="6918115" y="1953721"/>
            <a:ext cx="1828801" cy="365760"/>
          </a:xfrm>
          <a:prstGeom prst="roundRect">
            <a:avLst/>
          </a:prstGeom>
          <a:solidFill>
            <a:srgbClr val="00B0F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Franklin Gothic Medium" panose="020B0603020102020204" pitchFamily="34" charset="0"/>
                <a:cs typeface="Arial" panose="020B0604020202020204" pitchFamily="34" charset="0"/>
              </a:rPr>
              <a:t>Hydrologic Fluxes</a:t>
            </a:r>
          </a:p>
        </p:txBody>
      </p:sp>
      <p:sp>
        <p:nvSpPr>
          <p:cNvPr id="37" name="Rounded Rectangle 36">
            <a:extLst>
              <a:ext uri="{FF2B5EF4-FFF2-40B4-BE49-F238E27FC236}">
                <a16:creationId xmlns:a16="http://schemas.microsoft.com/office/drawing/2014/main" id="{0C942818-75BA-ABAE-34E9-26B042E5B745}"/>
              </a:ext>
            </a:extLst>
          </p:cNvPr>
          <p:cNvSpPr/>
          <p:nvPr/>
        </p:nvSpPr>
        <p:spPr>
          <a:xfrm>
            <a:off x="7004983" y="2485043"/>
            <a:ext cx="1655064" cy="365760"/>
          </a:xfrm>
          <a:prstGeom prst="roundRect">
            <a:avLst/>
          </a:prstGeom>
          <a:solidFill>
            <a:srgbClr val="00B0F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Franklin Gothic Medium" panose="020B0603020102020204" pitchFamily="34" charset="0"/>
                <a:cs typeface="Arial" panose="020B0604020202020204" pitchFamily="34" charset="0"/>
              </a:rPr>
              <a:t>Groundwater</a:t>
            </a:r>
          </a:p>
        </p:txBody>
      </p:sp>
      <p:sp>
        <p:nvSpPr>
          <p:cNvPr id="40" name="Rounded Rectangle 39">
            <a:extLst>
              <a:ext uri="{FF2B5EF4-FFF2-40B4-BE49-F238E27FC236}">
                <a16:creationId xmlns:a16="http://schemas.microsoft.com/office/drawing/2014/main" id="{90D75242-8A64-8C93-1173-C9B619216C0D}"/>
              </a:ext>
            </a:extLst>
          </p:cNvPr>
          <p:cNvSpPr/>
          <p:nvPr/>
        </p:nvSpPr>
        <p:spPr>
          <a:xfrm>
            <a:off x="7004983" y="2904807"/>
            <a:ext cx="1655064" cy="365760"/>
          </a:xfrm>
          <a:prstGeom prst="roundRect">
            <a:avLst/>
          </a:prstGeom>
          <a:solidFill>
            <a:srgbClr val="00B0F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Franklin Gothic Medium" panose="020B0603020102020204" pitchFamily="34" charset="0"/>
                <a:cs typeface="Arial" panose="020B0604020202020204" pitchFamily="34" charset="0"/>
              </a:rPr>
              <a:t>Surface Runoff</a:t>
            </a:r>
          </a:p>
        </p:txBody>
      </p:sp>
      <p:sp>
        <p:nvSpPr>
          <p:cNvPr id="41" name="Rounded Rectangle 40">
            <a:extLst>
              <a:ext uri="{FF2B5EF4-FFF2-40B4-BE49-F238E27FC236}">
                <a16:creationId xmlns:a16="http://schemas.microsoft.com/office/drawing/2014/main" id="{90FF966E-CB33-6223-6C1D-A1560F16749D}"/>
              </a:ext>
            </a:extLst>
          </p:cNvPr>
          <p:cNvSpPr/>
          <p:nvPr/>
        </p:nvSpPr>
        <p:spPr>
          <a:xfrm>
            <a:off x="7004983" y="3324635"/>
            <a:ext cx="1655064" cy="365760"/>
          </a:xfrm>
          <a:prstGeom prst="roundRect">
            <a:avLst/>
          </a:prstGeom>
          <a:solidFill>
            <a:srgbClr val="00B0F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Franklin Gothic Medium" panose="020B0603020102020204" pitchFamily="34" charset="0"/>
                <a:cs typeface="Arial" panose="020B0604020202020204" pitchFamily="34" charset="0"/>
              </a:rPr>
              <a:t>Tributaries</a:t>
            </a:r>
          </a:p>
        </p:txBody>
      </p:sp>
      <p:cxnSp>
        <p:nvCxnSpPr>
          <p:cNvPr id="71" name="Straight Arrow Connector 70">
            <a:extLst>
              <a:ext uri="{FF2B5EF4-FFF2-40B4-BE49-F238E27FC236}">
                <a16:creationId xmlns:a16="http://schemas.microsoft.com/office/drawing/2014/main" id="{415252A4-AD98-7EA5-F5B9-5C81C659FDE7}"/>
              </a:ext>
            </a:extLst>
          </p:cNvPr>
          <p:cNvCxnSpPr>
            <a:cxnSpLocks/>
          </p:cNvCxnSpPr>
          <p:nvPr/>
        </p:nvCxnSpPr>
        <p:spPr>
          <a:xfrm>
            <a:off x="7830767" y="2319481"/>
            <a:ext cx="1748" cy="178299"/>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02" name="Picture 101">
            <a:extLst>
              <a:ext uri="{FF2B5EF4-FFF2-40B4-BE49-F238E27FC236}">
                <a16:creationId xmlns:a16="http://schemas.microsoft.com/office/drawing/2014/main" id="{B3C613A9-2225-A72A-06D2-DFD15FFE6635}"/>
              </a:ext>
            </a:extLst>
          </p:cNvPr>
          <p:cNvPicPr>
            <a:picLocks noChangeAspect="1"/>
          </p:cNvPicPr>
          <p:nvPr/>
        </p:nvPicPr>
        <p:blipFill>
          <a:blip r:embed="rId3"/>
          <a:stretch>
            <a:fillRect/>
          </a:stretch>
        </p:blipFill>
        <p:spPr>
          <a:xfrm>
            <a:off x="2442704" y="1640780"/>
            <a:ext cx="4258593" cy="2237029"/>
          </a:xfrm>
          <a:prstGeom prst="rect">
            <a:avLst/>
          </a:prstGeom>
        </p:spPr>
      </p:pic>
      <p:sp>
        <p:nvSpPr>
          <p:cNvPr id="103" name="TextBox 102">
            <a:extLst>
              <a:ext uri="{FF2B5EF4-FFF2-40B4-BE49-F238E27FC236}">
                <a16:creationId xmlns:a16="http://schemas.microsoft.com/office/drawing/2014/main" id="{14823C19-4D7E-3573-0FEB-D13C86168A53}"/>
              </a:ext>
            </a:extLst>
          </p:cNvPr>
          <p:cNvSpPr txBox="1"/>
          <p:nvPr/>
        </p:nvSpPr>
        <p:spPr>
          <a:xfrm rot="360090">
            <a:off x="2826998" y="3343597"/>
            <a:ext cx="1043876" cy="200055"/>
          </a:xfrm>
          <a:prstGeom prst="rect">
            <a:avLst/>
          </a:prstGeom>
          <a:noFill/>
        </p:spPr>
        <p:txBody>
          <a:bodyPr wrap="none" rtlCol="0">
            <a:spAutoFit/>
          </a:bodyPr>
          <a:lstStyle/>
          <a:p>
            <a:r>
              <a:rPr lang="en-US" sz="700">
                <a:latin typeface="Arial" panose="020B0604020202020204" pitchFamily="34" charset="0"/>
                <a:cs typeface="Arial" panose="020B0604020202020204" pitchFamily="34" charset="0"/>
              </a:rPr>
              <a:t>Van Beek et al., 2012</a:t>
            </a:r>
          </a:p>
        </p:txBody>
      </p:sp>
      <p:sp>
        <p:nvSpPr>
          <p:cNvPr id="104" name="Rounded Rectangle 103">
            <a:extLst>
              <a:ext uri="{FF2B5EF4-FFF2-40B4-BE49-F238E27FC236}">
                <a16:creationId xmlns:a16="http://schemas.microsoft.com/office/drawing/2014/main" id="{DF7AD96F-9EC4-2C66-CD4B-E5251DD8A9F1}"/>
              </a:ext>
            </a:extLst>
          </p:cNvPr>
          <p:cNvSpPr/>
          <p:nvPr/>
        </p:nvSpPr>
        <p:spPr>
          <a:xfrm>
            <a:off x="3962400" y="1640781"/>
            <a:ext cx="1371600" cy="575868"/>
          </a:xfrm>
          <a:prstGeom prst="roundRect">
            <a:avLst/>
          </a:prstGeom>
          <a:solidFill>
            <a:srgbClr val="FF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rial" panose="020B0604020202020204" pitchFamily="34" charset="0"/>
              <a:cs typeface="Arial" panose="020B0604020202020204" pitchFamily="34" charset="0"/>
            </a:endParaRPr>
          </a:p>
        </p:txBody>
      </p:sp>
      <p:cxnSp>
        <p:nvCxnSpPr>
          <p:cNvPr id="106" name="Straight Arrow Connector 105">
            <a:extLst>
              <a:ext uri="{FF2B5EF4-FFF2-40B4-BE49-F238E27FC236}">
                <a16:creationId xmlns:a16="http://schemas.microsoft.com/office/drawing/2014/main" id="{0C61FDAF-4C23-F4FB-96E4-D3CB818687F8}"/>
              </a:ext>
            </a:extLst>
          </p:cNvPr>
          <p:cNvCxnSpPr>
            <a:cxnSpLocks/>
            <a:endCxn id="53" idx="3"/>
          </p:cNvCxnSpPr>
          <p:nvPr/>
        </p:nvCxnSpPr>
        <p:spPr>
          <a:xfrm flipH="1" flipV="1">
            <a:off x="2137600" y="2136601"/>
            <a:ext cx="1848701" cy="5207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0" name="Rounded Rectangle 109">
            <a:extLst>
              <a:ext uri="{FF2B5EF4-FFF2-40B4-BE49-F238E27FC236}">
                <a16:creationId xmlns:a16="http://schemas.microsoft.com/office/drawing/2014/main" id="{A138CC2D-2EB7-FA5E-0A04-02C5AE840D24}"/>
              </a:ext>
            </a:extLst>
          </p:cNvPr>
          <p:cNvSpPr/>
          <p:nvPr/>
        </p:nvSpPr>
        <p:spPr>
          <a:xfrm>
            <a:off x="5328911" y="2216098"/>
            <a:ext cx="1099299" cy="599687"/>
          </a:xfrm>
          <a:prstGeom prst="roundRect">
            <a:avLst/>
          </a:prstGeom>
          <a:solidFill>
            <a:srgbClr val="00B0F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rial" panose="020B0604020202020204" pitchFamily="34" charset="0"/>
              <a:cs typeface="Arial" panose="020B0604020202020204" pitchFamily="34" charset="0"/>
            </a:endParaRPr>
          </a:p>
        </p:txBody>
      </p:sp>
      <p:cxnSp>
        <p:nvCxnSpPr>
          <p:cNvPr id="111" name="Straight Arrow Connector 110">
            <a:extLst>
              <a:ext uri="{FF2B5EF4-FFF2-40B4-BE49-F238E27FC236}">
                <a16:creationId xmlns:a16="http://schemas.microsoft.com/office/drawing/2014/main" id="{452D6AB3-7CB8-40AF-6354-775632CE6CE8}"/>
              </a:ext>
            </a:extLst>
          </p:cNvPr>
          <p:cNvCxnSpPr>
            <a:cxnSpLocks/>
            <a:endCxn id="23" idx="1"/>
          </p:cNvCxnSpPr>
          <p:nvPr/>
        </p:nvCxnSpPr>
        <p:spPr>
          <a:xfrm flipV="1">
            <a:off x="6398256" y="2136601"/>
            <a:ext cx="519859" cy="13081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ounded Rectangle 8">
            <a:extLst>
              <a:ext uri="{FF2B5EF4-FFF2-40B4-BE49-F238E27FC236}">
                <a16:creationId xmlns:a16="http://schemas.microsoft.com/office/drawing/2014/main" id="{39859561-077D-5C6F-02CA-E0FE05DEC460}"/>
              </a:ext>
            </a:extLst>
          </p:cNvPr>
          <p:cNvSpPr/>
          <p:nvPr/>
        </p:nvSpPr>
        <p:spPr>
          <a:xfrm>
            <a:off x="6909406" y="1396824"/>
            <a:ext cx="1828801" cy="3657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Franklin Gothic Medium" panose="020B0603020102020204" pitchFamily="34" charset="0"/>
                <a:cs typeface="Arial" panose="020B0604020202020204" pitchFamily="34" charset="0"/>
              </a:rPr>
              <a:t>NWM Outputs</a:t>
            </a:r>
          </a:p>
        </p:txBody>
      </p:sp>
      <p:cxnSp>
        <p:nvCxnSpPr>
          <p:cNvPr id="10" name="Straight Arrow Connector 9">
            <a:extLst>
              <a:ext uri="{FF2B5EF4-FFF2-40B4-BE49-F238E27FC236}">
                <a16:creationId xmlns:a16="http://schemas.microsoft.com/office/drawing/2014/main" id="{EDB4429C-111F-3701-15EC-A894BD8D0C6B}"/>
              </a:ext>
            </a:extLst>
          </p:cNvPr>
          <p:cNvCxnSpPr>
            <a:cxnSpLocks/>
          </p:cNvCxnSpPr>
          <p:nvPr/>
        </p:nvCxnSpPr>
        <p:spPr>
          <a:xfrm>
            <a:off x="7823806" y="1764139"/>
            <a:ext cx="1748" cy="178299"/>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B23639A9-27AC-E7CD-23A8-E32D64A2AB2B}"/>
              </a:ext>
            </a:extLst>
          </p:cNvPr>
          <p:cNvCxnSpPr>
            <a:cxnSpLocks/>
          </p:cNvCxnSpPr>
          <p:nvPr/>
        </p:nvCxnSpPr>
        <p:spPr>
          <a:xfrm>
            <a:off x="1222326" y="1763969"/>
            <a:ext cx="1748" cy="178299"/>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 name="Rounded Rectangle 15">
            <a:extLst>
              <a:ext uri="{FF2B5EF4-FFF2-40B4-BE49-F238E27FC236}">
                <a16:creationId xmlns:a16="http://schemas.microsoft.com/office/drawing/2014/main" id="{0A184794-ACC2-1455-E28D-35BC2C2A5487}"/>
              </a:ext>
            </a:extLst>
          </p:cNvPr>
          <p:cNvSpPr/>
          <p:nvPr/>
        </p:nvSpPr>
        <p:spPr>
          <a:xfrm>
            <a:off x="308800" y="1396824"/>
            <a:ext cx="1828801" cy="3657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Franklin Gothic Medium" panose="020B0603020102020204" pitchFamily="34" charset="0"/>
                <a:cs typeface="Arial" panose="020B0604020202020204" pitchFamily="34" charset="0"/>
              </a:rPr>
              <a:t>NWM Forcings</a:t>
            </a:r>
          </a:p>
        </p:txBody>
      </p:sp>
    </p:spTree>
    <p:extLst>
      <p:ext uri="{BB962C8B-B14F-4D97-AF65-F5344CB8AC3E}">
        <p14:creationId xmlns:p14="http://schemas.microsoft.com/office/powerpoint/2010/main" val="1369311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4"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18</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Evaluating NWM Predictions of Discharge</a:t>
            </a:r>
            <a:endParaRPr spc="295" dirty="0">
              <a:latin typeface="Franklin Gothic Medium" panose="020B06030201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4B571B1A-1270-5594-AC1B-59AF6CF4ECC6}"/>
              </a:ext>
            </a:extLst>
          </p:cNvPr>
          <p:cNvPicPr>
            <a:picLocks noChangeAspect="1"/>
          </p:cNvPicPr>
          <p:nvPr/>
        </p:nvPicPr>
        <p:blipFill>
          <a:blip r:embed="rId3"/>
          <a:stretch>
            <a:fillRect/>
          </a:stretch>
        </p:blipFill>
        <p:spPr>
          <a:xfrm>
            <a:off x="1265782" y="952696"/>
            <a:ext cx="6090345" cy="3964413"/>
          </a:xfrm>
          <a:prstGeom prst="rect">
            <a:avLst/>
          </a:prstGeom>
        </p:spPr>
      </p:pic>
    </p:spTree>
    <p:extLst>
      <p:ext uri="{BB962C8B-B14F-4D97-AF65-F5344CB8AC3E}">
        <p14:creationId xmlns:p14="http://schemas.microsoft.com/office/powerpoint/2010/main" val="2480694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Calibri"/>
                <a:cs typeface="Calibri"/>
              </a:rPr>
              <a:t>13</a:t>
            </a:r>
            <a:endParaRPr sz="900" dirty="0">
              <a:latin typeface="Calibri"/>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A Quick Look at Heat Fluxes</a:t>
            </a:r>
          </a:p>
        </p:txBody>
      </p:sp>
      <p:pic>
        <p:nvPicPr>
          <p:cNvPr id="9" name="Picture 8">
            <a:extLst>
              <a:ext uri="{FF2B5EF4-FFF2-40B4-BE49-F238E27FC236}">
                <a16:creationId xmlns:a16="http://schemas.microsoft.com/office/drawing/2014/main" id="{042458BE-7E01-EC49-AC52-C180B20AF93D}"/>
              </a:ext>
            </a:extLst>
          </p:cNvPr>
          <p:cNvPicPr>
            <a:picLocks noChangeAspect="1"/>
          </p:cNvPicPr>
          <p:nvPr/>
        </p:nvPicPr>
        <p:blipFill>
          <a:blip r:embed="rId3"/>
          <a:stretch>
            <a:fillRect/>
          </a:stretch>
        </p:blipFill>
        <p:spPr>
          <a:xfrm>
            <a:off x="152400" y="1038168"/>
            <a:ext cx="4098246" cy="3122733"/>
          </a:xfrm>
          <a:prstGeom prst="rect">
            <a:avLst/>
          </a:prstGeom>
        </p:spPr>
      </p:pic>
      <p:pic>
        <p:nvPicPr>
          <p:cNvPr id="10" name="Picture 9">
            <a:extLst>
              <a:ext uri="{FF2B5EF4-FFF2-40B4-BE49-F238E27FC236}">
                <a16:creationId xmlns:a16="http://schemas.microsoft.com/office/drawing/2014/main" id="{48667FDD-FCB4-1E64-9B84-158FBACDA1B2}"/>
              </a:ext>
            </a:extLst>
          </p:cNvPr>
          <p:cNvPicPr>
            <a:picLocks noChangeAspect="1"/>
          </p:cNvPicPr>
          <p:nvPr/>
        </p:nvPicPr>
        <p:blipFill>
          <a:blip r:embed="rId4"/>
          <a:stretch>
            <a:fillRect/>
          </a:stretch>
        </p:blipFill>
        <p:spPr>
          <a:xfrm>
            <a:off x="4340452" y="1008126"/>
            <a:ext cx="4178792" cy="3127248"/>
          </a:xfrm>
          <a:prstGeom prst="rect">
            <a:avLst/>
          </a:prstGeom>
        </p:spPr>
      </p:pic>
    </p:spTree>
    <p:extLst>
      <p:ext uri="{BB962C8B-B14F-4D97-AF65-F5344CB8AC3E}">
        <p14:creationId xmlns:p14="http://schemas.microsoft.com/office/powerpoint/2010/main" val="1191673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35</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Reflecting on Strategies to Fill Data Gaps</a:t>
            </a:r>
          </a:p>
        </p:txBody>
      </p:sp>
      <p:sp>
        <p:nvSpPr>
          <p:cNvPr id="3" name="TextBox 2">
            <a:extLst>
              <a:ext uri="{FF2B5EF4-FFF2-40B4-BE49-F238E27FC236}">
                <a16:creationId xmlns:a16="http://schemas.microsoft.com/office/drawing/2014/main" id="{4FB00EA5-28A2-8277-AB8A-F679B6AF5E29}"/>
              </a:ext>
            </a:extLst>
          </p:cNvPr>
          <p:cNvSpPr txBox="1"/>
          <p:nvPr/>
        </p:nvSpPr>
        <p:spPr>
          <a:xfrm>
            <a:off x="284824" y="1879759"/>
            <a:ext cx="2598164" cy="2215991"/>
          </a:xfrm>
          <a:prstGeom prst="rect">
            <a:avLst/>
          </a:prstGeom>
          <a:noFill/>
        </p:spPr>
        <p:txBody>
          <a:bodyPr wrap="square" rtlCol="0">
            <a:spAutoFit/>
          </a:bodyPr>
          <a:lstStyle/>
          <a:p>
            <a:pPr marL="285750" indent="-285750" algn="l">
              <a:spcAft>
                <a:spcPts val="1200"/>
              </a:spcAft>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Critical for simulating headwater temperatures</a:t>
            </a:r>
          </a:p>
          <a:p>
            <a:pPr marL="285750" indent="-285750" algn="l">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More efficient approach needed to estimate groundwater temperatures at broad scales</a:t>
            </a:r>
          </a:p>
        </p:txBody>
      </p:sp>
      <p:sp>
        <p:nvSpPr>
          <p:cNvPr id="11" name="Rounded Rectangle 10">
            <a:extLst>
              <a:ext uri="{FF2B5EF4-FFF2-40B4-BE49-F238E27FC236}">
                <a16:creationId xmlns:a16="http://schemas.microsoft.com/office/drawing/2014/main" id="{F166AB26-FA10-8456-DFC5-CFE1018F4EB9}"/>
              </a:ext>
            </a:extLst>
          </p:cNvPr>
          <p:cNvSpPr/>
          <p:nvPr/>
        </p:nvSpPr>
        <p:spPr>
          <a:xfrm>
            <a:off x="322668" y="1209778"/>
            <a:ext cx="2560320" cy="640080"/>
          </a:xfrm>
          <a:prstGeom prst="roundRect">
            <a:avLst>
              <a:gd name="adj" fmla="val 3468"/>
            </a:avLst>
          </a:prstGeom>
          <a:solidFill>
            <a:srgbClr val="C6D9F1">
              <a:alpha val="20000"/>
            </a:srgbClr>
          </a:solid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Groundwater Temperature</a:t>
            </a:r>
          </a:p>
        </p:txBody>
      </p:sp>
      <p:sp>
        <p:nvSpPr>
          <p:cNvPr id="19" name="Rounded Rectangle 18">
            <a:extLst>
              <a:ext uri="{FF2B5EF4-FFF2-40B4-BE49-F238E27FC236}">
                <a16:creationId xmlns:a16="http://schemas.microsoft.com/office/drawing/2014/main" id="{AC3BA472-EA9D-4AF3-AB23-314734C9A6C9}"/>
              </a:ext>
            </a:extLst>
          </p:cNvPr>
          <p:cNvSpPr/>
          <p:nvPr/>
        </p:nvSpPr>
        <p:spPr>
          <a:xfrm>
            <a:off x="321354" y="1209778"/>
            <a:ext cx="2560320" cy="2962172"/>
          </a:xfrm>
          <a:prstGeom prst="roundRect">
            <a:avLst>
              <a:gd name="adj" fmla="val 3468"/>
            </a:avLst>
          </a:prstGeom>
          <a:no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Tree>
    <p:extLst>
      <p:ext uri="{BB962C8B-B14F-4D97-AF65-F5344CB8AC3E}">
        <p14:creationId xmlns:p14="http://schemas.microsoft.com/office/powerpoint/2010/main" val="3885275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36</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Reflecting on Strategies to Fill Data Gaps</a:t>
            </a:r>
          </a:p>
        </p:txBody>
      </p:sp>
      <p:sp>
        <p:nvSpPr>
          <p:cNvPr id="3" name="TextBox 2">
            <a:extLst>
              <a:ext uri="{FF2B5EF4-FFF2-40B4-BE49-F238E27FC236}">
                <a16:creationId xmlns:a16="http://schemas.microsoft.com/office/drawing/2014/main" id="{4FB00EA5-28A2-8277-AB8A-F679B6AF5E29}"/>
              </a:ext>
            </a:extLst>
          </p:cNvPr>
          <p:cNvSpPr txBox="1"/>
          <p:nvPr/>
        </p:nvSpPr>
        <p:spPr>
          <a:xfrm>
            <a:off x="284824" y="1879759"/>
            <a:ext cx="2598164" cy="2215991"/>
          </a:xfrm>
          <a:prstGeom prst="rect">
            <a:avLst/>
          </a:prstGeom>
          <a:noFill/>
        </p:spPr>
        <p:txBody>
          <a:bodyPr wrap="square" rtlCol="0">
            <a:spAutoFit/>
          </a:bodyPr>
          <a:lstStyle/>
          <a:p>
            <a:pPr marL="285750" indent="-285750" algn="l">
              <a:spcAft>
                <a:spcPts val="1200"/>
              </a:spcAft>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Critical for simulating headwater temperatures</a:t>
            </a:r>
          </a:p>
          <a:p>
            <a:pPr marL="285750" indent="-285750" algn="l">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More efficient approach needed to estimate groundwater temperatures at broad scales</a:t>
            </a:r>
          </a:p>
        </p:txBody>
      </p:sp>
      <p:sp>
        <p:nvSpPr>
          <p:cNvPr id="11" name="Rounded Rectangle 10">
            <a:extLst>
              <a:ext uri="{FF2B5EF4-FFF2-40B4-BE49-F238E27FC236}">
                <a16:creationId xmlns:a16="http://schemas.microsoft.com/office/drawing/2014/main" id="{F166AB26-FA10-8456-DFC5-CFE1018F4EB9}"/>
              </a:ext>
            </a:extLst>
          </p:cNvPr>
          <p:cNvSpPr/>
          <p:nvPr/>
        </p:nvSpPr>
        <p:spPr>
          <a:xfrm>
            <a:off x="322668" y="1209778"/>
            <a:ext cx="2560320" cy="640080"/>
          </a:xfrm>
          <a:prstGeom prst="roundRect">
            <a:avLst>
              <a:gd name="adj" fmla="val 3468"/>
            </a:avLst>
          </a:prstGeom>
          <a:solidFill>
            <a:srgbClr val="C6D9F1">
              <a:alpha val="20000"/>
            </a:srgbClr>
          </a:solid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Groundwater Temperature</a:t>
            </a:r>
          </a:p>
        </p:txBody>
      </p:sp>
      <p:sp>
        <p:nvSpPr>
          <p:cNvPr id="17" name="Rounded Rectangle 16">
            <a:extLst>
              <a:ext uri="{FF2B5EF4-FFF2-40B4-BE49-F238E27FC236}">
                <a16:creationId xmlns:a16="http://schemas.microsoft.com/office/drawing/2014/main" id="{0B9304BD-1FCD-3902-48F6-3694DDB4F8FB}"/>
              </a:ext>
            </a:extLst>
          </p:cNvPr>
          <p:cNvSpPr/>
          <p:nvPr/>
        </p:nvSpPr>
        <p:spPr>
          <a:xfrm>
            <a:off x="3291840" y="1209778"/>
            <a:ext cx="2560320" cy="640080"/>
          </a:xfrm>
          <a:prstGeom prst="roundRect">
            <a:avLst>
              <a:gd name="adj" fmla="val 3468"/>
            </a:avLst>
          </a:prstGeom>
          <a:solidFill>
            <a:srgbClr val="C6D9F1">
              <a:alpha val="20000"/>
            </a:srgbClr>
          </a:solid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Hyporheic Exchange</a:t>
            </a:r>
          </a:p>
        </p:txBody>
      </p:sp>
      <p:sp>
        <p:nvSpPr>
          <p:cNvPr id="19" name="Rounded Rectangle 18">
            <a:extLst>
              <a:ext uri="{FF2B5EF4-FFF2-40B4-BE49-F238E27FC236}">
                <a16:creationId xmlns:a16="http://schemas.microsoft.com/office/drawing/2014/main" id="{AC3BA472-EA9D-4AF3-AB23-314734C9A6C9}"/>
              </a:ext>
            </a:extLst>
          </p:cNvPr>
          <p:cNvSpPr/>
          <p:nvPr/>
        </p:nvSpPr>
        <p:spPr>
          <a:xfrm>
            <a:off x="321354" y="1209778"/>
            <a:ext cx="2560320" cy="2962172"/>
          </a:xfrm>
          <a:prstGeom prst="roundRect">
            <a:avLst>
              <a:gd name="adj" fmla="val 3468"/>
            </a:avLst>
          </a:prstGeom>
          <a:no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20" name="Rounded Rectangle 19">
            <a:extLst>
              <a:ext uri="{FF2B5EF4-FFF2-40B4-BE49-F238E27FC236}">
                <a16:creationId xmlns:a16="http://schemas.microsoft.com/office/drawing/2014/main" id="{BF58035E-4374-97E6-E7F5-3ACED2D4E7EC}"/>
              </a:ext>
            </a:extLst>
          </p:cNvPr>
          <p:cNvSpPr/>
          <p:nvPr/>
        </p:nvSpPr>
        <p:spPr>
          <a:xfrm>
            <a:off x="3291840" y="1209778"/>
            <a:ext cx="2560320" cy="2962172"/>
          </a:xfrm>
          <a:prstGeom prst="roundRect">
            <a:avLst>
              <a:gd name="adj" fmla="val 3468"/>
            </a:avLst>
          </a:prstGeom>
          <a:no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21" name="TextBox 20">
            <a:extLst>
              <a:ext uri="{FF2B5EF4-FFF2-40B4-BE49-F238E27FC236}">
                <a16:creationId xmlns:a16="http://schemas.microsoft.com/office/drawing/2014/main" id="{2BC71765-A475-8DF2-6B46-8901D91FAB32}"/>
              </a:ext>
            </a:extLst>
          </p:cNvPr>
          <p:cNvSpPr txBox="1"/>
          <p:nvPr/>
        </p:nvSpPr>
        <p:spPr>
          <a:xfrm>
            <a:off x="3291840" y="1880629"/>
            <a:ext cx="2598164" cy="1969770"/>
          </a:xfrm>
          <a:prstGeom prst="rect">
            <a:avLst/>
          </a:prstGeom>
          <a:noFill/>
        </p:spPr>
        <p:txBody>
          <a:bodyPr wrap="square" rtlCol="0">
            <a:spAutoFit/>
          </a:bodyPr>
          <a:lstStyle/>
          <a:p>
            <a:pPr marL="285750" indent="-285750" algn="l">
              <a:spcAft>
                <a:spcPts val="1200"/>
              </a:spcAft>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Accounts for missing downstream heat fluxes in M3/M4</a:t>
            </a:r>
          </a:p>
          <a:p>
            <a:pPr marL="285750" indent="-285750" algn="l">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Could be compensating for missing bed conduction fluxes (similar time lag)</a:t>
            </a:r>
          </a:p>
        </p:txBody>
      </p:sp>
    </p:spTree>
    <p:extLst>
      <p:ext uri="{BB962C8B-B14F-4D97-AF65-F5344CB8AC3E}">
        <p14:creationId xmlns:p14="http://schemas.microsoft.com/office/powerpoint/2010/main" val="1370330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37</a:t>
            </a:r>
            <a:endParaRPr sz="900" dirty="0">
              <a:latin typeface="Franklin Gothic Medium" panose="020B0603020102020204" pitchFamily="34" charset="0"/>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Reflecting on Strategies to Fill Data Gaps</a:t>
            </a:r>
          </a:p>
        </p:txBody>
      </p:sp>
      <p:sp>
        <p:nvSpPr>
          <p:cNvPr id="3" name="TextBox 2">
            <a:extLst>
              <a:ext uri="{FF2B5EF4-FFF2-40B4-BE49-F238E27FC236}">
                <a16:creationId xmlns:a16="http://schemas.microsoft.com/office/drawing/2014/main" id="{4FB00EA5-28A2-8277-AB8A-F679B6AF5E29}"/>
              </a:ext>
            </a:extLst>
          </p:cNvPr>
          <p:cNvSpPr txBox="1"/>
          <p:nvPr/>
        </p:nvSpPr>
        <p:spPr>
          <a:xfrm>
            <a:off x="284824" y="1879759"/>
            <a:ext cx="2598164" cy="2215991"/>
          </a:xfrm>
          <a:prstGeom prst="rect">
            <a:avLst/>
          </a:prstGeom>
          <a:noFill/>
        </p:spPr>
        <p:txBody>
          <a:bodyPr wrap="square" rtlCol="0">
            <a:spAutoFit/>
          </a:bodyPr>
          <a:lstStyle/>
          <a:p>
            <a:pPr marL="285750" indent="-285750" algn="l">
              <a:spcAft>
                <a:spcPts val="1200"/>
              </a:spcAft>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Critical for simulating headwater temperatures</a:t>
            </a:r>
          </a:p>
          <a:p>
            <a:pPr marL="285750" indent="-285750" algn="l">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More efficient approach needed to estimate groundwater temperatures at broad scales</a:t>
            </a:r>
          </a:p>
        </p:txBody>
      </p:sp>
      <p:sp>
        <p:nvSpPr>
          <p:cNvPr id="11" name="Rounded Rectangle 10">
            <a:extLst>
              <a:ext uri="{FF2B5EF4-FFF2-40B4-BE49-F238E27FC236}">
                <a16:creationId xmlns:a16="http://schemas.microsoft.com/office/drawing/2014/main" id="{F166AB26-FA10-8456-DFC5-CFE1018F4EB9}"/>
              </a:ext>
            </a:extLst>
          </p:cNvPr>
          <p:cNvSpPr/>
          <p:nvPr/>
        </p:nvSpPr>
        <p:spPr>
          <a:xfrm>
            <a:off x="322668" y="1209778"/>
            <a:ext cx="2560320" cy="640080"/>
          </a:xfrm>
          <a:prstGeom prst="roundRect">
            <a:avLst>
              <a:gd name="adj" fmla="val 3468"/>
            </a:avLst>
          </a:prstGeom>
          <a:solidFill>
            <a:srgbClr val="C6D9F1">
              <a:alpha val="20000"/>
            </a:srgbClr>
          </a:solid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Groundwater Temperature</a:t>
            </a:r>
          </a:p>
        </p:txBody>
      </p:sp>
      <p:sp>
        <p:nvSpPr>
          <p:cNvPr id="17" name="Rounded Rectangle 16">
            <a:extLst>
              <a:ext uri="{FF2B5EF4-FFF2-40B4-BE49-F238E27FC236}">
                <a16:creationId xmlns:a16="http://schemas.microsoft.com/office/drawing/2014/main" id="{0B9304BD-1FCD-3902-48F6-3694DDB4F8FB}"/>
              </a:ext>
            </a:extLst>
          </p:cNvPr>
          <p:cNvSpPr/>
          <p:nvPr/>
        </p:nvSpPr>
        <p:spPr>
          <a:xfrm>
            <a:off x="3291840" y="1209778"/>
            <a:ext cx="2560320" cy="640080"/>
          </a:xfrm>
          <a:prstGeom prst="roundRect">
            <a:avLst>
              <a:gd name="adj" fmla="val 3468"/>
            </a:avLst>
          </a:prstGeom>
          <a:solidFill>
            <a:srgbClr val="C6D9F1">
              <a:alpha val="20000"/>
            </a:srgbClr>
          </a:solid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Hyporheic Exchange</a:t>
            </a:r>
          </a:p>
        </p:txBody>
      </p:sp>
      <p:sp>
        <p:nvSpPr>
          <p:cNvPr id="18" name="Rounded Rectangle 17">
            <a:extLst>
              <a:ext uri="{FF2B5EF4-FFF2-40B4-BE49-F238E27FC236}">
                <a16:creationId xmlns:a16="http://schemas.microsoft.com/office/drawing/2014/main" id="{34D66B42-7CA0-E9FE-D90D-2927AB8A62DB}"/>
              </a:ext>
            </a:extLst>
          </p:cNvPr>
          <p:cNvSpPr/>
          <p:nvPr/>
        </p:nvSpPr>
        <p:spPr>
          <a:xfrm>
            <a:off x="6261012" y="1209778"/>
            <a:ext cx="2560320" cy="640080"/>
          </a:xfrm>
          <a:prstGeom prst="roundRect">
            <a:avLst>
              <a:gd name="adj" fmla="val 3468"/>
            </a:avLst>
          </a:prstGeom>
          <a:solidFill>
            <a:srgbClr val="C6D9F1">
              <a:alpha val="20000"/>
            </a:srgbClr>
          </a:solid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Riparian Shading</a:t>
            </a:r>
          </a:p>
        </p:txBody>
      </p:sp>
      <p:sp>
        <p:nvSpPr>
          <p:cNvPr id="19" name="Rounded Rectangle 18">
            <a:extLst>
              <a:ext uri="{FF2B5EF4-FFF2-40B4-BE49-F238E27FC236}">
                <a16:creationId xmlns:a16="http://schemas.microsoft.com/office/drawing/2014/main" id="{AC3BA472-EA9D-4AF3-AB23-314734C9A6C9}"/>
              </a:ext>
            </a:extLst>
          </p:cNvPr>
          <p:cNvSpPr/>
          <p:nvPr/>
        </p:nvSpPr>
        <p:spPr>
          <a:xfrm>
            <a:off x="321354" y="1209778"/>
            <a:ext cx="2560320" cy="2962172"/>
          </a:xfrm>
          <a:prstGeom prst="roundRect">
            <a:avLst>
              <a:gd name="adj" fmla="val 3468"/>
            </a:avLst>
          </a:prstGeom>
          <a:no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20" name="Rounded Rectangle 19">
            <a:extLst>
              <a:ext uri="{FF2B5EF4-FFF2-40B4-BE49-F238E27FC236}">
                <a16:creationId xmlns:a16="http://schemas.microsoft.com/office/drawing/2014/main" id="{BF58035E-4374-97E6-E7F5-3ACED2D4E7EC}"/>
              </a:ext>
            </a:extLst>
          </p:cNvPr>
          <p:cNvSpPr/>
          <p:nvPr/>
        </p:nvSpPr>
        <p:spPr>
          <a:xfrm>
            <a:off x="3291840" y="1209778"/>
            <a:ext cx="2560320" cy="2962172"/>
          </a:xfrm>
          <a:prstGeom prst="roundRect">
            <a:avLst>
              <a:gd name="adj" fmla="val 3468"/>
            </a:avLst>
          </a:prstGeom>
          <a:no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21" name="TextBox 20">
            <a:extLst>
              <a:ext uri="{FF2B5EF4-FFF2-40B4-BE49-F238E27FC236}">
                <a16:creationId xmlns:a16="http://schemas.microsoft.com/office/drawing/2014/main" id="{2BC71765-A475-8DF2-6B46-8901D91FAB32}"/>
              </a:ext>
            </a:extLst>
          </p:cNvPr>
          <p:cNvSpPr txBox="1"/>
          <p:nvPr/>
        </p:nvSpPr>
        <p:spPr>
          <a:xfrm>
            <a:off x="3291840" y="1880629"/>
            <a:ext cx="2598164" cy="1969770"/>
          </a:xfrm>
          <a:prstGeom prst="rect">
            <a:avLst/>
          </a:prstGeom>
          <a:noFill/>
        </p:spPr>
        <p:txBody>
          <a:bodyPr wrap="square" rtlCol="0">
            <a:spAutoFit/>
          </a:bodyPr>
          <a:lstStyle/>
          <a:p>
            <a:pPr marL="285750" indent="-285750" algn="l">
              <a:spcAft>
                <a:spcPts val="1200"/>
              </a:spcAft>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Accounts for missing downstream heat fluxes in M3/M4</a:t>
            </a:r>
          </a:p>
          <a:p>
            <a:pPr marL="285750" indent="-285750" algn="l">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Could be compensating for missing bed conduction fluxes (similar time lag)</a:t>
            </a:r>
          </a:p>
        </p:txBody>
      </p:sp>
      <p:sp>
        <p:nvSpPr>
          <p:cNvPr id="5" name="Rounded Rectangle 4">
            <a:extLst>
              <a:ext uri="{FF2B5EF4-FFF2-40B4-BE49-F238E27FC236}">
                <a16:creationId xmlns:a16="http://schemas.microsoft.com/office/drawing/2014/main" id="{F99BDE7D-C753-306D-A382-B15B81B708BC}"/>
              </a:ext>
            </a:extLst>
          </p:cNvPr>
          <p:cNvSpPr/>
          <p:nvPr/>
        </p:nvSpPr>
        <p:spPr>
          <a:xfrm>
            <a:off x="6261012" y="1208908"/>
            <a:ext cx="2560320" cy="2962172"/>
          </a:xfrm>
          <a:prstGeom prst="roundRect">
            <a:avLst>
              <a:gd name="adj" fmla="val 3468"/>
            </a:avLst>
          </a:prstGeom>
          <a:noFill/>
          <a:ln w="38100">
            <a:solidFill>
              <a:srgbClr val="1A4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D549A87B-569A-FC11-EF71-82698C8AAF83}"/>
              </a:ext>
            </a:extLst>
          </p:cNvPr>
          <p:cNvSpPr txBox="1"/>
          <p:nvPr/>
        </p:nvSpPr>
        <p:spPr>
          <a:xfrm>
            <a:off x="6261012" y="1879759"/>
            <a:ext cx="2598164" cy="2215991"/>
          </a:xfrm>
          <a:prstGeom prst="rect">
            <a:avLst/>
          </a:prstGeom>
          <a:noFill/>
        </p:spPr>
        <p:txBody>
          <a:bodyPr wrap="square" rtlCol="0">
            <a:spAutoFit/>
          </a:bodyPr>
          <a:lstStyle/>
          <a:p>
            <a:pPr marL="285750" indent="-285750" algn="l">
              <a:spcAft>
                <a:spcPts val="1200"/>
              </a:spcAft>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Poor maxima fit could be due to riparian shading errors</a:t>
            </a:r>
          </a:p>
          <a:p>
            <a:pPr marL="285750" indent="-285750" algn="l">
              <a:buClr>
                <a:srgbClr val="1A4B90"/>
              </a:buClr>
              <a:buFont typeface="Arial" panose="020B0604020202020204" pitchFamily="34" charset="0"/>
              <a:buChar char="•"/>
            </a:pPr>
            <a:r>
              <a:rPr lang="en-US" sz="1600" dirty="0">
                <a:latin typeface="Franklin Gothic Medium" panose="020B0603020102020204" pitchFamily="34" charset="0"/>
                <a:cs typeface="Arial" panose="020B0604020202020204" pitchFamily="34" charset="0"/>
              </a:rPr>
              <a:t>Computationally efficient method needed to characterize shading along all river reaches</a:t>
            </a:r>
          </a:p>
        </p:txBody>
      </p:sp>
    </p:spTree>
    <p:extLst>
      <p:ext uri="{BB962C8B-B14F-4D97-AF65-F5344CB8AC3E}">
        <p14:creationId xmlns:p14="http://schemas.microsoft.com/office/powerpoint/2010/main" val="1736046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Calibri"/>
                <a:cs typeface="Calibri"/>
              </a:rPr>
              <a:t>13</a:t>
            </a:r>
            <a:endParaRPr sz="900" dirty="0">
              <a:latin typeface="Calibri"/>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Calibrated Parameters for Top 1% of Runs</a:t>
            </a:r>
          </a:p>
        </p:txBody>
      </p:sp>
      <p:graphicFrame>
        <p:nvGraphicFramePr>
          <p:cNvPr id="3" name="Table 2">
            <a:extLst>
              <a:ext uri="{FF2B5EF4-FFF2-40B4-BE49-F238E27FC236}">
                <a16:creationId xmlns:a16="http://schemas.microsoft.com/office/drawing/2014/main" id="{12623BF3-880C-3521-CCC8-E5B6C2B7B5AC}"/>
              </a:ext>
            </a:extLst>
          </p:cNvPr>
          <p:cNvGraphicFramePr>
            <a:graphicFrameLocks noGrp="1"/>
          </p:cNvGraphicFramePr>
          <p:nvPr>
            <p:extLst>
              <p:ext uri="{D42A27DB-BD31-4B8C-83A1-F6EECF244321}">
                <p14:modId xmlns:p14="http://schemas.microsoft.com/office/powerpoint/2010/main" val="3975561874"/>
              </p:ext>
            </p:extLst>
          </p:nvPr>
        </p:nvGraphicFramePr>
        <p:xfrm>
          <a:off x="2247205" y="1073150"/>
          <a:ext cx="4127500" cy="2997200"/>
        </p:xfrm>
        <a:graphic>
          <a:graphicData uri="http://schemas.openxmlformats.org/drawingml/2006/table">
            <a:tbl>
              <a:tblPr firstRow="1" firstCol="1" bandRow="1">
                <a:tableStyleId>{073A0DAA-6AF3-43AB-8588-CEC1D06C72B9}</a:tableStyleId>
              </a:tblPr>
              <a:tblGrid>
                <a:gridCol w="825500">
                  <a:extLst>
                    <a:ext uri="{9D8B030D-6E8A-4147-A177-3AD203B41FA5}">
                      <a16:colId xmlns:a16="http://schemas.microsoft.com/office/drawing/2014/main" val="818443730"/>
                    </a:ext>
                  </a:extLst>
                </a:gridCol>
                <a:gridCol w="825500">
                  <a:extLst>
                    <a:ext uri="{9D8B030D-6E8A-4147-A177-3AD203B41FA5}">
                      <a16:colId xmlns:a16="http://schemas.microsoft.com/office/drawing/2014/main" val="995519879"/>
                    </a:ext>
                  </a:extLst>
                </a:gridCol>
                <a:gridCol w="825500">
                  <a:extLst>
                    <a:ext uri="{9D8B030D-6E8A-4147-A177-3AD203B41FA5}">
                      <a16:colId xmlns:a16="http://schemas.microsoft.com/office/drawing/2014/main" val="1840549164"/>
                    </a:ext>
                  </a:extLst>
                </a:gridCol>
                <a:gridCol w="825500">
                  <a:extLst>
                    <a:ext uri="{9D8B030D-6E8A-4147-A177-3AD203B41FA5}">
                      <a16:colId xmlns:a16="http://schemas.microsoft.com/office/drawing/2014/main" val="417320315"/>
                    </a:ext>
                  </a:extLst>
                </a:gridCol>
                <a:gridCol w="825500">
                  <a:extLst>
                    <a:ext uri="{9D8B030D-6E8A-4147-A177-3AD203B41FA5}">
                      <a16:colId xmlns:a16="http://schemas.microsoft.com/office/drawing/2014/main" val="2695889944"/>
                    </a:ext>
                  </a:extLst>
                </a:gridCol>
              </a:tblGrid>
              <a:tr h="203200">
                <a:tc>
                  <a:txBody>
                    <a:bodyPr/>
                    <a:lstStyle/>
                    <a:p>
                      <a:pPr marL="0" marR="0">
                        <a:spcBef>
                          <a:spcPts val="0"/>
                        </a:spcBef>
                        <a:spcAft>
                          <a:spcPts val="0"/>
                        </a:spcAft>
                      </a:pPr>
                      <a:r>
                        <a:rPr lang="en-US" sz="1200">
                          <a:effectLst/>
                        </a:rPr>
                        <a:t>Parameter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M1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M2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M3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M4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066809960"/>
                  </a:ext>
                </a:extLst>
              </a:tr>
              <a:tr h="241300">
                <a:tc>
                  <a:txBody>
                    <a:bodyPr/>
                    <a:lstStyle/>
                    <a:p>
                      <a:pPr marL="0" marR="0">
                        <a:spcBef>
                          <a:spcPts val="0"/>
                        </a:spcBef>
                        <a:spcAft>
                          <a:spcPts val="0"/>
                        </a:spcAft>
                      </a:pPr>
                      <a:r>
                        <a:rPr lang="en-US" sz="1200">
                          <a:effectLst/>
                        </a:rPr>
                        <a:t>C</a:t>
                      </a:r>
                      <a:r>
                        <a:rPr lang="en-US" sz="1200" baseline="30000">
                          <a:effectLst/>
                        </a:rPr>
                        <a:t>1</a:t>
                      </a:r>
                      <a:r>
                        <a:rPr lang="en-US" sz="1200" baseline="-25000">
                          <a:effectLst/>
                        </a:rPr>
                        <a:t>AT-GW</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0.633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0.563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0.261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0.269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422011933"/>
                  </a:ext>
                </a:extLst>
              </a:tr>
              <a:tr h="241300">
                <a:tc>
                  <a:txBody>
                    <a:bodyPr/>
                    <a:lstStyle/>
                    <a:p>
                      <a:pPr marL="0" marR="0">
                        <a:spcBef>
                          <a:spcPts val="0"/>
                        </a:spcBef>
                        <a:spcAft>
                          <a:spcPts val="0"/>
                        </a:spcAft>
                      </a:pPr>
                      <a:r>
                        <a:rPr lang="en-US" sz="1200">
                          <a:effectLst/>
                        </a:rPr>
                        <a:t>C</a:t>
                      </a:r>
                      <a:r>
                        <a:rPr lang="en-US" sz="1200" baseline="30000">
                          <a:effectLst/>
                        </a:rPr>
                        <a:t>2</a:t>
                      </a:r>
                      <a:r>
                        <a:rPr lang="en-US" sz="1200" baseline="-25000">
                          <a:effectLst/>
                        </a:rPr>
                        <a:t>AT-GW</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0.828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0.837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0.487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dirty="0">
                          <a:effectLst/>
                        </a:rPr>
                        <a:t>0.554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92581275"/>
                  </a:ext>
                </a:extLst>
              </a:tr>
              <a:tr h="241300">
                <a:tc>
                  <a:txBody>
                    <a:bodyPr/>
                    <a:lstStyle/>
                    <a:p>
                      <a:pPr marL="0" marR="0">
                        <a:spcBef>
                          <a:spcPts val="0"/>
                        </a:spcBef>
                        <a:spcAft>
                          <a:spcPts val="0"/>
                        </a:spcAft>
                      </a:pPr>
                      <a:r>
                        <a:rPr lang="en-US" sz="1200">
                          <a:effectLst/>
                        </a:rPr>
                        <a:t>C</a:t>
                      </a:r>
                      <a:r>
                        <a:rPr lang="en-US" sz="1200" baseline="30000">
                          <a:effectLst/>
                        </a:rPr>
                        <a:t>3</a:t>
                      </a:r>
                      <a:r>
                        <a:rPr lang="en-US" sz="1200" baseline="-25000">
                          <a:effectLst/>
                        </a:rPr>
                        <a:t>AT-GW</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0.640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0.745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0.525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0.589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809903964"/>
                  </a:ext>
                </a:extLst>
              </a:tr>
              <a:tr h="203200">
                <a:tc>
                  <a:txBody>
                    <a:bodyPr/>
                    <a:lstStyle/>
                    <a:p>
                      <a:pPr marL="0" marR="0">
                        <a:spcBef>
                          <a:spcPts val="0"/>
                        </a:spcBef>
                        <a:spcAft>
                          <a:spcPts val="0"/>
                        </a:spcAft>
                      </a:pPr>
                      <a:r>
                        <a:rPr lang="en-US" sz="1200">
                          <a:effectLst/>
                        </a:rPr>
                        <a:t>W</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7.200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7.220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7.880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7.420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33994391"/>
                  </a:ext>
                </a:extLst>
              </a:tr>
              <a:tr h="228600">
                <a:tc>
                  <a:txBody>
                    <a:bodyPr/>
                    <a:lstStyle/>
                    <a:p>
                      <a:pPr marL="0" marR="0">
                        <a:spcBef>
                          <a:spcPts val="0"/>
                        </a:spcBef>
                        <a:spcAft>
                          <a:spcPts val="0"/>
                        </a:spcAft>
                      </a:pPr>
                      <a:r>
                        <a:rPr lang="en-US" sz="1200">
                          <a:effectLst/>
                        </a:rPr>
                        <a:t>R</a:t>
                      </a:r>
                      <a:r>
                        <a:rPr lang="en-US" sz="1200" baseline="-25000">
                          <a:effectLst/>
                        </a:rPr>
                        <a:t>shade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0.999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1.042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0.690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0.699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207594967"/>
                  </a:ext>
                </a:extLst>
              </a:tr>
              <a:tr h="228600">
                <a:tc>
                  <a:txBody>
                    <a:bodyPr/>
                    <a:lstStyle/>
                    <a:p>
                      <a:pPr marL="0" marR="0">
                        <a:spcBef>
                          <a:spcPts val="0"/>
                        </a:spcBef>
                        <a:spcAft>
                          <a:spcPts val="0"/>
                        </a:spcAft>
                      </a:pPr>
                      <a:r>
                        <a:rPr lang="en-US" sz="1200">
                          <a:effectLst/>
                        </a:rPr>
                        <a:t>GW</a:t>
                      </a:r>
                      <a:r>
                        <a:rPr lang="en-US" sz="1200" baseline="30000">
                          <a:effectLst/>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1.141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1.262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972630968"/>
                  </a:ext>
                </a:extLst>
              </a:tr>
              <a:tr h="228600">
                <a:tc>
                  <a:txBody>
                    <a:bodyPr/>
                    <a:lstStyle/>
                    <a:p>
                      <a:pPr marL="0" marR="0">
                        <a:spcBef>
                          <a:spcPts val="0"/>
                        </a:spcBef>
                        <a:spcAft>
                          <a:spcPts val="0"/>
                        </a:spcAft>
                      </a:pPr>
                      <a:r>
                        <a:rPr lang="en-US" sz="1200">
                          <a:effectLst/>
                        </a:rPr>
                        <a:t>GW</a:t>
                      </a:r>
                      <a:r>
                        <a:rPr lang="en-US" sz="1200" baseline="30000">
                          <a:effectLst/>
                        </a:rPr>
                        <a:t>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1.433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1.325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60680293"/>
                  </a:ext>
                </a:extLst>
              </a:tr>
              <a:tr h="228600">
                <a:tc>
                  <a:txBody>
                    <a:bodyPr/>
                    <a:lstStyle/>
                    <a:p>
                      <a:pPr marL="0" marR="0">
                        <a:spcBef>
                          <a:spcPts val="0"/>
                        </a:spcBef>
                        <a:spcAft>
                          <a:spcPts val="0"/>
                        </a:spcAft>
                      </a:pPr>
                      <a:r>
                        <a:rPr lang="en-US" sz="1200">
                          <a:effectLst/>
                        </a:rPr>
                        <a:t>GW</a:t>
                      </a:r>
                      <a:r>
                        <a:rPr lang="en-US" sz="1200" baseline="30000">
                          <a:effectLst/>
                        </a:rPr>
                        <a:t>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1.339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1.279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83837"/>
                  </a:ext>
                </a:extLst>
              </a:tr>
              <a:tr h="228600">
                <a:tc>
                  <a:txBody>
                    <a:bodyPr/>
                    <a:lstStyle/>
                    <a:p>
                      <a:pPr marL="0" marR="0">
                        <a:spcBef>
                          <a:spcPts val="0"/>
                        </a:spcBef>
                        <a:spcAft>
                          <a:spcPts val="0"/>
                        </a:spcAft>
                      </a:pPr>
                      <a:r>
                        <a:rPr lang="en-US" sz="1200">
                          <a:effectLst/>
                        </a:rPr>
                        <a:t>H</a:t>
                      </a:r>
                      <a:r>
                        <a:rPr lang="en-US" sz="1200" baseline="-25000">
                          <a:effectLst/>
                        </a:rPr>
                        <a:t>lag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11.380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11.740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384518172"/>
                  </a:ext>
                </a:extLst>
              </a:tr>
              <a:tr h="241300">
                <a:tc>
                  <a:txBody>
                    <a:bodyPr/>
                    <a:lstStyle/>
                    <a:p>
                      <a:pPr marL="0" marR="0">
                        <a:spcBef>
                          <a:spcPts val="0"/>
                        </a:spcBef>
                        <a:spcAft>
                          <a:spcPts val="0"/>
                        </a:spcAft>
                      </a:pPr>
                      <a:r>
                        <a:rPr lang="en-US" sz="1200">
                          <a:effectLst/>
                        </a:rPr>
                        <a:t>H</a:t>
                      </a:r>
                      <a:r>
                        <a:rPr lang="en-US" sz="1200" baseline="30000">
                          <a:effectLst/>
                        </a:rPr>
                        <a:t>1</a:t>
                      </a:r>
                      <a:r>
                        <a:rPr lang="en-US" sz="1200" baseline="-25000">
                          <a:effectLst/>
                        </a:rPr>
                        <a:t>frac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0.666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0.682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461808777"/>
                  </a:ext>
                </a:extLst>
              </a:tr>
              <a:tr h="241300">
                <a:tc>
                  <a:txBody>
                    <a:bodyPr/>
                    <a:lstStyle/>
                    <a:p>
                      <a:pPr marL="0" marR="0">
                        <a:spcBef>
                          <a:spcPts val="0"/>
                        </a:spcBef>
                        <a:spcAft>
                          <a:spcPts val="0"/>
                        </a:spcAft>
                      </a:pPr>
                      <a:r>
                        <a:rPr lang="en-US" sz="1200">
                          <a:effectLst/>
                        </a:rPr>
                        <a:t>H</a:t>
                      </a:r>
                      <a:r>
                        <a:rPr lang="en-US" sz="1200" baseline="30000">
                          <a:effectLst/>
                        </a:rPr>
                        <a:t>2</a:t>
                      </a:r>
                      <a:r>
                        <a:rPr lang="en-US" sz="1200" baseline="-25000">
                          <a:effectLst/>
                        </a:rPr>
                        <a:t>frac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0.478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0.469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710943373"/>
                  </a:ext>
                </a:extLst>
              </a:tr>
              <a:tr h="241300">
                <a:tc>
                  <a:txBody>
                    <a:bodyPr/>
                    <a:lstStyle/>
                    <a:p>
                      <a:pPr marL="0" marR="0">
                        <a:spcBef>
                          <a:spcPts val="0"/>
                        </a:spcBef>
                        <a:spcAft>
                          <a:spcPts val="0"/>
                        </a:spcAft>
                      </a:pPr>
                      <a:r>
                        <a:rPr lang="en-US" sz="1200">
                          <a:effectLst/>
                        </a:rPr>
                        <a:t>H</a:t>
                      </a:r>
                      <a:r>
                        <a:rPr lang="en-US" sz="1200" baseline="30000">
                          <a:effectLst/>
                        </a:rPr>
                        <a:t>3</a:t>
                      </a:r>
                      <a:r>
                        <a:rPr lang="en-US" sz="1200" baseline="-25000">
                          <a:effectLst/>
                        </a:rPr>
                        <a:t>frac</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a:effectLst/>
                        </a:rPr>
                        <a:t>0.175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200" dirty="0">
                          <a:effectLst/>
                        </a:rPr>
                        <a:t>0.142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689348001"/>
                  </a:ext>
                </a:extLst>
              </a:tr>
            </a:tbl>
          </a:graphicData>
        </a:graphic>
      </p:graphicFrame>
    </p:spTree>
    <p:extLst>
      <p:ext uri="{BB962C8B-B14F-4D97-AF65-F5344CB8AC3E}">
        <p14:creationId xmlns:p14="http://schemas.microsoft.com/office/powerpoint/2010/main" val="2176512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99060"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9</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4" y="197491"/>
            <a:ext cx="8839896"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State of the Science: Wanders et al. 2019</a:t>
            </a:r>
            <a:endParaRPr spc="295" dirty="0">
              <a:latin typeface="Franklin Gothic Medium" panose="020B06030201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2373892-13F2-A018-93A3-3CFAB66B1FA8}"/>
              </a:ext>
            </a:extLst>
          </p:cNvPr>
          <p:cNvSpPr txBox="1"/>
          <p:nvPr/>
        </p:nvSpPr>
        <p:spPr>
          <a:xfrm>
            <a:off x="6365560" y="1898934"/>
            <a:ext cx="2626040" cy="307777"/>
          </a:xfrm>
          <a:prstGeom prst="rect">
            <a:avLst/>
          </a:prstGeom>
          <a:noFill/>
        </p:spPr>
        <p:txBody>
          <a:bodyPr wrap="none" rtlCol="0">
            <a:spAutoFit/>
          </a:bodyPr>
          <a:lstStyle/>
          <a:p>
            <a:r>
              <a:rPr lang="en-US" sz="1400" i="1">
                <a:solidFill>
                  <a:schemeClr val="bg1"/>
                </a:solidFill>
                <a:latin typeface="Franklin Gothic Medium" panose="020B0603020102020204" pitchFamily="34" charset="0"/>
              </a:rPr>
              <a:t>OWP Strategic Plan 2021-2026</a:t>
            </a:r>
          </a:p>
        </p:txBody>
      </p:sp>
      <p:pic>
        <p:nvPicPr>
          <p:cNvPr id="4" name="Picture 3">
            <a:extLst>
              <a:ext uri="{FF2B5EF4-FFF2-40B4-BE49-F238E27FC236}">
                <a16:creationId xmlns:a16="http://schemas.microsoft.com/office/drawing/2014/main" id="{83886EAF-0990-6BD7-2307-C34CA514BA02}"/>
              </a:ext>
            </a:extLst>
          </p:cNvPr>
          <p:cNvPicPr>
            <a:picLocks noChangeAspect="1"/>
          </p:cNvPicPr>
          <p:nvPr/>
        </p:nvPicPr>
        <p:blipFill>
          <a:blip r:embed="rId3"/>
          <a:stretch>
            <a:fillRect/>
          </a:stretch>
        </p:blipFill>
        <p:spPr>
          <a:xfrm>
            <a:off x="3352800" y="799611"/>
            <a:ext cx="5134238" cy="3904610"/>
          </a:xfrm>
          <a:prstGeom prst="rect">
            <a:avLst/>
          </a:prstGeom>
        </p:spPr>
      </p:pic>
      <p:sp>
        <p:nvSpPr>
          <p:cNvPr id="7" name="TextBox 6">
            <a:extLst>
              <a:ext uri="{FF2B5EF4-FFF2-40B4-BE49-F238E27FC236}">
                <a16:creationId xmlns:a16="http://schemas.microsoft.com/office/drawing/2014/main" id="{687A3E0C-36BB-2F41-0F6B-AB243412783A}"/>
              </a:ext>
            </a:extLst>
          </p:cNvPr>
          <p:cNvSpPr txBox="1"/>
          <p:nvPr/>
        </p:nvSpPr>
        <p:spPr>
          <a:xfrm>
            <a:off x="4244706" y="4742320"/>
            <a:ext cx="3350425"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Wanders et al. (2019): Annual Mean WT 1960–2014</a:t>
            </a:r>
          </a:p>
        </p:txBody>
      </p:sp>
      <p:sp>
        <p:nvSpPr>
          <p:cNvPr id="9" name="TextBox 8">
            <a:extLst>
              <a:ext uri="{FF2B5EF4-FFF2-40B4-BE49-F238E27FC236}">
                <a16:creationId xmlns:a16="http://schemas.microsoft.com/office/drawing/2014/main" id="{09CC608C-3672-D43A-EBEA-F74606D6EA39}"/>
              </a:ext>
            </a:extLst>
          </p:cNvPr>
          <p:cNvSpPr txBox="1"/>
          <p:nvPr/>
        </p:nvSpPr>
        <p:spPr>
          <a:xfrm>
            <a:off x="436720" y="1178332"/>
            <a:ext cx="2819400" cy="3816429"/>
          </a:xfrm>
          <a:prstGeom prst="rect">
            <a:avLst/>
          </a:prstGeom>
          <a:noFill/>
        </p:spPr>
        <p:txBody>
          <a:bodyPr wrap="square" rtlCol="0">
            <a:spAutoFit/>
          </a:bodyPr>
          <a:lstStyle/>
          <a:p>
            <a:pPr algn="ctr"/>
            <a:r>
              <a:rPr lang="en-US" sz="2400" b="1" dirty="0" err="1">
                <a:latin typeface="Franklin Gothic Medium" panose="020B0603020102020204" pitchFamily="34" charset="0"/>
                <a:cs typeface="Arial" panose="020B0604020202020204" pitchFamily="34" charset="0"/>
              </a:rPr>
              <a:t>DynWat</a:t>
            </a:r>
            <a:r>
              <a:rPr lang="en-US" sz="2400" b="1" dirty="0">
                <a:latin typeface="Franklin Gothic Medium" panose="020B0603020102020204" pitchFamily="34" charset="0"/>
                <a:cs typeface="Arial" panose="020B0604020202020204" pitchFamily="34" charset="0"/>
              </a:rPr>
              <a:t>: Global WT Model</a:t>
            </a:r>
          </a:p>
          <a:p>
            <a:pPr algn="ctr"/>
            <a:endParaRPr lang="en-US" b="1" dirty="0">
              <a:latin typeface="Franklin Gothic Medium" panose="020B0603020102020204" pitchFamily="34" charset="0"/>
              <a:cs typeface="Arial" panose="020B0604020202020204" pitchFamily="34" charset="0"/>
            </a:endParaRPr>
          </a:p>
          <a:p>
            <a:pPr algn="ctr"/>
            <a:r>
              <a:rPr lang="en-US" sz="1600" dirty="0">
                <a:latin typeface="Franklin Gothic Medium" panose="020B0603020102020204" pitchFamily="34" charset="0"/>
                <a:cs typeface="Arial" panose="020B0604020202020204" pitchFamily="34" charset="0"/>
              </a:rPr>
              <a:t>Global daily water temperature predictions based on PCR-GLOBWB 2 (</a:t>
            </a:r>
            <a:r>
              <a:rPr lang="en-US" sz="1600" dirty="0" err="1">
                <a:latin typeface="Franklin Gothic Medium" panose="020B0603020102020204" pitchFamily="34" charset="0"/>
                <a:cs typeface="Arial" panose="020B0604020202020204" pitchFamily="34" charset="0"/>
              </a:rPr>
              <a:t>Sutanudjaja</a:t>
            </a:r>
            <a:r>
              <a:rPr lang="en-US" sz="1600" dirty="0">
                <a:latin typeface="Franklin Gothic Medium" panose="020B0603020102020204" pitchFamily="34" charset="0"/>
                <a:cs typeface="Arial" panose="020B0604020202020204" pitchFamily="34" charset="0"/>
              </a:rPr>
              <a:t> et al., 2018)</a:t>
            </a:r>
          </a:p>
          <a:p>
            <a:pPr algn="ctr"/>
            <a:endParaRPr lang="en-US" sz="1600" dirty="0">
              <a:latin typeface="Franklin Gothic Medium" panose="020B0603020102020204" pitchFamily="34" charset="0"/>
              <a:cs typeface="Arial" panose="020B0604020202020204" pitchFamily="34" charset="0"/>
            </a:endParaRPr>
          </a:p>
          <a:p>
            <a:pPr algn="ctr"/>
            <a:r>
              <a:rPr lang="en-US" sz="1600" dirty="0">
                <a:latin typeface="Franklin Gothic Medium" panose="020B0603020102020204" pitchFamily="34" charset="0"/>
                <a:cs typeface="Arial" panose="020B0604020202020204" pitchFamily="34" charset="0"/>
              </a:rPr>
              <a:t>Gridded 10 km resolution</a:t>
            </a:r>
          </a:p>
          <a:p>
            <a:pPr algn="ctr"/>
            <a:endParaRPr lang="en-US" sz="1600" dirty="0">
              <a:latin typeface="Franklin Gothic Medium" panose="020B0603020102020204" pitchFamily="34" charset="0"/>
              <a:cs typeface="Arial" panose="020B0604020202020204" pitchFamily="34" charset="0"/>
            </a:endParaRPr>
          </a:p>
          <a:p>
            <a:pPr algn="ctr"/>
            <a:r>
              <a:rPr lang="en-US" sz="1600" dirty="0">
                <a:latin typeface="Franklin Gothic Medium" panose="020B0603020102020204" pitchFamily="34" charset="0"/>
                <a:cs typeface="Arial" panose="020B0604020202020204" pitchFamily="34" charset="0"/>
              </a:rPr>
              <a:t>Median RMSE of 3.2ºC</a:t>
            </a:r>
          </a:p>
          <a:p>
            <a:pPr algn="ctr"/>
            <a:endParaRPr lang="en-US" sz="1600" dirty="0">
              <a:latin typeface="Franklin Gothic Medium" panose="020B0603020102020204" pitchFamily="34" charset="0"/>
              <a:cs typeface="Arial" panose="020B0604020202020204" pitchFamily="34" charset="0"/>
            </a:endParaRPr>
          </a:p>
          <a:p>
            <a:pPr algn="ctr"/>
            <a:endParaRPr lang="en-US" sz="1600" dirty="0">
              <a:latin typeface="Franklin Gothic Medium" panose="020B0603020102020204" pitchFamily="34" charset="0"/>
              <a:cs typeface="Arial" panose="020B0604020202020204" pitchFamily="34" charset="0"/>
            </a:endParaRPr>
          </a:p>
          <a:p>
            <a:pPr algn="ctr"/>
            <a:endParaRPr lang="en-US" sz="1600" dirty="0">
              <a:latin typeface="Franklin Gothic Medium" panose="020B0603020102020204" pitchFamily="34" charset="0"/>
              <a:cs typeface="Arial" panose="020B0604020202020204" pitchFamily="34" charset="0"/>
            </a:endParaRPr>
          </a:p>
        </p:txBody>
      </p:sp>
    </p:spTree>
    <p:extLst>
      <p:ext uri="{BB962C8B-B14F-4D97-AF65-F5344CB8AC3E}">
        <p14:creationId xmlns:p14="http://schemas.microsoft.com/office/powerpoint/2010/main" val="76390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559E6B1-E02E-122F-96FC-12E3F11977B6}"/>
              </a:ext>
            </a:extLst>
          </p:cNvPr>
          <p:cNvPicPr>
            <a:picLocks noChangeAspect="1"/>
          </p:cNvPicPr>
          <p:nvPr/>
        </p:nvPicPr>
        <p:blipFill rotWithShape="1">
          <a:blip r:embed="rId3">
            <a:extLst>
              <a:ext uri="{28A0092B-C50C-407E-A947-70E740481C1C}">
                <a14:useLocalDpi xmlns:a14="http://schemas.microsoft.com/office/drawing/2010/main" val="0"/>
              </a:ext>
            </a:extLst>
          </a:blip>
          <a:srcRect l="15132" t="13298" r="12948" b="12145"/>
          <a:stretch/>
        </p:blipFill>
        <p:spPr>
          <a:xfrm>
            <a:off x="5000313" y="1411362"/>
            <a:ext cx="3559802" cy="2936922"/>
          </a:xfrm>
          <a:prstGeom prst="rect">
            <a:avLst/>
          </a:prstGeom>
        </p:spPr>
      </p:pic>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4" y="4830803"/>
            <a:ext cx="193675"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18</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Decision Support Applications: Salmonid Health</a:t>
            </a:r>
            <a:endParaRPr spc="295" dirty="0">
              <a:latin typeface="Franklin Gothic Medium" panose="020B06030201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13C9D0FE-4E5C-6E6F-B1E3-CE1743A2516E}"/>
              </a:ext>
            </a:extLst>
          </p:cNvPr>
          <p:cNvGrpSpPr>
            <a:grpSpLocks noChangeAspect="1"/>
          </p:cNvGrpSpPr>
          <p:nvPr/>
        </p:nvGrpSpPr>
        <p:grpSpPr>
          <a:xfrm>
            <a:off x="228600" y="1025017"/>
            <a:ext cx="2148364" cy="1522809"/>
            <a:chOff x="462492" y="1885950"/>
            <a:chExt cx="1870538" cy="1301918"/>
          </a:xfrm>
        </p:grpSpPr>
        <p:sp>
          <p:nvSpPr>
            <p:cNvPr id="4" name="Rounded Rectangle 3">
              <a:extLst>
                <a:ext uri="{FF2B5EF4-FFF2-40B4-BE49-F238E27FC236}">
                  <a16:creationId xmlns:a16="http://schemas.microsoft.com/office/drawing/2014/main" id="{9D130504-D4AB-5B6F-38F9-58FDED44D244}"/>
                </a:ext>
              </a:extLst>
            </p:cNvPr>
            <p:cNvSpPr/>
            <p:nvPr/>
          </p:nvSpPr>
          <p:spPr>
            <a:xfrm>
              <a:off x="462492" y="1885950"/>
              <a:ext cx="1870538" cy="1301918"/>
            </a:xfrm>
            <a:prstGeom prst="roundRect">
              <a:avLst/>
            </a:prstGeom>
            <a:solidFill>
              <a:schemeClr val="bg1">
                <a:lumMod val="65000"/>
                <a:alpha val="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Franklin Gothic Medium" panose="020B0603020102020204" pitchFamily="34" charset="0"/>
              </a:endParaRPr>
            </a:p>
          </p:txBody>
        </p:sp>
        <p:grpSp>
          <p:nvGrpSpPr>
            <p:cNvPr id="11" name="Group 10">
              <a:extLst>
                <a:ext uri="{FF2B5EF4-FFF2-40B4-BE49-F238E27FC236}">
                  <a16:creationId xmlns:a16="http://schemas.microsoft.com/office/drawing/2014/main" id="{A7DBB4D8-2463-44EC-76FB-7E52B1612F71}"/>
                </a:ext>
              </a:extLst>
            </p:cNvPr>
            <p:cNvGrpSpPr>
              <a:grpSpLocks noChangeAspect="1"/>
            </p:cNvGrpSpPr>
            <p:nvPr/>
          </p:nvGrpSpPr>
          <p:grpSpPr>
            <a:xfrm>
              <a:off x="543985" y="2077894"/>
              <a:ext cx="1707553" cy="918031"/>
              <a:chOff x="2554705" y="2058071"/>
              <a:chExt cx="4622800" cy="2402361"/>
            </a:xfrm>
            <a:effectLst>
              <a:outerShdw blurRad="50800" dist="38100" dir="18900000" algn="bl" rotWithShape="0">
                <a:prstClr val="black">
                  <a:alpha val="40000"/>
                </a:prstClr>
              </a:outerShdw>
            </a:effectLst>
          </p:grpSpPr>
          <p:pic>
            <p:nvPicPr>
              <p:cNvPr id="5" name="Picture 4">
                <a:extLst>
                  <a:ext uri="{FF2B5EF4-FFF2-40B4-BE49-F238E27FC236}">
                    <a16:creationId xmlns:a16="http://schemas.microsoft.com/office/drawing/2014/main" id="{D83F5657-0017-97D7-563E-599B1AF19BD7}"/>
                  </a:ext>
                </a:extLst>
              </p:cNvPr>
              <p:cNvPicPr>
                <a:picLocks noChangeAspect="1"/>
              </p:cNvPicPr>
              <p:nvPr/>
            </p:nvPicPr>
            <p:blipFill rotWithShape="1">
              <a:blip r:embed="rId4">
                <a:extLst>
                  <a:ext uri="{28A0092B-C50C-407E-A947-70E740481C1C}">
                    <a14:useLocalDpi xmlns:a14="http://schemas.microsoft.com/office/drawing/2010/main" val="0"/>
                  </a:ext>
                </a:extLst>
              </a:blip>
              <a:srcRect t="18223" b="2630"/>
              <a:stretch/>
            </p:blipFill>
            <p:spPr>
              <a:xfrm>
                <a:off x="2554705" y="2058071"/>
                <a:ext cx="4622800" cy="2402361"/>
              </a:xfrm>
              <a:prstGeom prst="rect">
                <a:avLst/>
              </a:prstGeom>
            </p:spPr>
          </p:pic>
          <p:pic>
            <p:nvPicPr>
              <p:cNvPr id="1030" name="Picture 6">
                <a:extLst>
                  <a:ext uri="{FF2B5EF4-FFF2-40B4-BE49-F238E27FC236}">
                    <a16:creationId xmlns:a16="http://schemas.microsoft.com/office/drawing/2014/main" id="{46CAC93C-44D8-4984-7E51-413720468D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140" y="2072667"/>
                <a:ext cx="433365" cy="56371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 name="Rounded Rectangle 12">
            <a:extLst>
              <a:ext uri="{FF2B5EF4-FFF2-40B4-BE49-F238E27FC236}">
                <a16:creationId xmlns:a16="http://schemas.microsoft.com/office/drawing/2014/main" id="{B2518BB8-370C-98C9-7955-29F1181466C0}"/>
              </a:ext>
            </a:extLst>
          </p:cNvPr>
          <p:cNvSpPr/>
          <p:nvPr/>
        </p:nvSpPr>
        <p:spPr>
          <a:xfrm>
            <a:off x="228600" y="3075268"/>
            <a:ext cx="4103340" cy="1325282"/>
          </a:xfrm>
          <a:prstGeom prst="roundRect">
            <a:avLst/>
          </a:prstGeom>
          <a:solidFill>
            <a:schemeClr val="bg1">
              <a:lumMod val="65000"/>
              <a:alpha val="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ranklin Gothic Medium" panose="020B0603020102020204" pitchFamily="34" charset="0"/>
              </a:rPr>
              <a:t>Pair spatially-distributed temperature forecasts with ecosystem knowledge to inform </a:t>
            </a:r>
          </a:p>
          <a:p>
            <a:pPr algn="ctr"/>
            <a:r>
              <a:rPr lang="en-US">
                <a:solidFill>
                  <a:schemeClr val="tx1"/>
                </a:solidFill>
                <a:latin typeface="Franklin Gothic Medium" panose="020B0603020102020204" pitchFamily="34" charset="0"/>
              </a:rPr>
              <a:t>management decisions</a:t>
            </a:r>
          </a:p>
        </p:txBody>
      </p:sp>
      <p:grpSp>
        <p:nvGrpSpPr>
          <p:cNvPr id="39" name="Group 38">
            <a:extLst>
              <a:ext uri="{FF2B5EF4-FFF2-40B4-BE49-F238E27FC236}">
                <a16:creationId xmlns:a16="http://schemas.microsoft.com/office/drawing/2014/main" id="{E440DDB4-0FC2-43A6-6F09-2028895FFD7D}"/>
              </a:ext>
            </a:extLst>
          </p:cNvPr>
          <p:cNvGrpSpPr/>
          <p:nvPr/>
        </p:nvGrpSpPr>
        <p:grpSpPr>
          <a:xfrm>
            <a:off x="4901375" y="823275"/>
            <a:ext cx="3885258" cy="4069393"/>
            <a:chOff x="4820785" y="678047"/>
            <a:chExt cx="4093254" cy="4151376"/>
          </a:xfrm>
        </p:grpSpPr>
        <p:sp>
          <p:nvSpPr>
            <p:cNvPr id="3" name="Rounded Rectangle 2">
              <a:extLst>
                <a:ext uri="{FF2B5EF4-FFF2-40B4-BE49-F238E27FC236}">
                  <a16:creationId xmlns:a16="http://schemas.microsoft.com/office/drawing/2014/main" id="{CD88F21B-6F1A-E1E7-ABC2-FCC8581A6906}"/>
                </a:ext>
              </a:extLst>
            </p:cNvPr>
            <p:cNvSpPr>
              <a:spLocks noChangeAspect="1"/>
            </p:cNvSpPr>
            <p:nvPr/>
          </p:nvSpPr>
          <p:spPr>
            <a:xfrm>
              <a:off x="4820785" y="678047"/>
              <a:ext cx="4093254" cy="4151376"/>
            </a:xfrm>
            <a:prstGeom prst="roundRect">
              <a:avLst/>
            </a:prstGeom>
            <a:solidFill>
              <a:schemeClr val="bg1">
                <a:lumMod val="65000"/>
                <a:alpha val="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Franklin Gothic Medium" panose="020B0603020102020204" pitchFamily="34" charset="0"/>
              </a:endParaRPr>
            </a:p>
          </p:txBody>
        </p:sp>
        <p:grpSp>
          <p:nvGrpSpPr>
            <p:cNvPr id="38" name="Group 37">
              <a:extLst>
                <a:ext uri="{FF2B5EF4-FFF2-40B4-BE49-F238E27FC236}">
                  <a16:creationId xmlns:a16="http://schemas.microsoft.com/office/drawing/2014/main" id="{57F9C6E4-7344-D921-1290-A5F4E0E3B160}"/>
                </a:ext>
              </a:extLst>
            </p:cNvPr>
            <p:cNvGrpSpPr/>
            <p:nvPr/>
          </p:nvGrpSpPr>
          <p:grpSpPr>
            <a:xfrm>
              <a:off x="5628196" y="797046"/>
              <a:ext cx="3209669" cy="3790653"/>
              <a:chOff x="5628196" y="797046"/>
              <a:chExt cx="3209669" cy="3790653"/>
            </a:xfrm>
          </p:grpSpPr>
          <p:grpSp>
            <p:nvGrpSpPr>
              <p:cNvPr id="19" name="Group 18">
                <a:extLst>
                  <a:ext uri="{FF2B5EF4-FFF2-40B4-BE49-F238E27FC236}">
                    <a16:creationId xmlns:a16="http://schemas.microsoft.com/office/drawing/2014/main" id="{5E2A2F2A-36EA-066D-35AB-BCF3425AA577}"/>
                  </a:ext>
                </a:extLst>
              </p:cNvPr>
              <p:cNvGrpSpPr/>
              <p:nvPr/>
            </p:nvGrpSpPr>
            <p:grpSpPr>
              <a:xfrm>
                <a:off x="5823798" y="1050621"/>
                <a:ext cx="2285240" cy="228524"/>
                <a:chOff x="1219200" y="3790950"/>
                <a:chExt cx="2286000" cy="228600"/>
              </a:xfrm>
            </p:grpSpPr>
            <p:sp>
              <p:nvSpPr>
                <p:cNvPr id="16" name="Rectangle 15">
                  <a:extLst>
                    <a:ext uri="{FF2B5EF4-FFF2-40B4-BE49-F238E27FC236}">
                      <a16:creationId xmlns:a16="http://schemas.microsoft.com/office/drawing/2014/main" id="{49047446-C6E2-F6FA-F1F9-61D57EE0B20F}"/>
                    </a:ext>
                  </a:extLst>
                </p:cNvPr>
                <p:cNvSpPr/>
                <p:nvPr/>
              </p:nvSpPr>
              <p:spPr>
                <a:xfrm>
                  <a:off x="1219200" y="3790950"/>
                  <a:ext cx="762000" cy="228600"/>
                </a:xfrm>
                <a:prstGeom prst="rect">
                  <a:avLst/>
                </a:prstGeom>
                <a:solidFill>
                  <a:srgbClr val="5A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Arial" panose="020B0604020202020204" pitchFamily="34" charset="0"/>
                      <a:cs typeface="Arial" panose="020B0604020202020204" pitchFamily="34" charset="0"/>
                    </a:rPr>
                    <a:t>Optimal</a:t>
                  </a:r>
                </a:p>
              </p:txBody>
            </p:sp>
            <p:sp>
              <p:nvSpPr>
                <p:cNvPr id="17" name="Rectangle 16">
                  <a:extLst>
                    <a:ext uri="{FF2B5EF4-FFF2-40B4-BE49-F238E27FC236}">
                      <a16:creationId xmlns:a16="http://schemas.microsoft.com/office/drawing/2014/main" id="{7CED1F9E-AD28-7AFC-DC79-7523A89D8946}"/>
                    </a:ext>
                  </a:extLst>
                </p:cNvPr>
                <p:cNvSpPr/>
                <p:nvPr/>
              </p:nvSpPr>
              <p:spPr>
                <a:xfrm>
                  <a:off x="1981200" y="3790950"/>
                  <a:ext cx="762000" cy="228600"/>
                </a:xfrm>
                <a:prstGeom prst="rect">
                  <a:avLst/>
                </a:prstGeom>
                <a:solidFill>
                  <a:srgbClr val="FBD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Arial" panose="020B0604020202020204" pitchFamily="34" charset="0"/>
                      <a:cs typeface="Arial" panose="020B0604020202020204" pitchFamily="34" charset="0"/>
                    </a:rPr>
                    <a:t>Warm</a:t>
                  </a:r>
                  <a:endParaRPr lang="en-US" sz="120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EC7EFD77-B2EA-84D0-B326-B4299E0C34EC}"/>
                    </a:ext>
                  </a:extLst>
                </p:cNvPr>
                <p:cNvSpPr/>
                <p:nvPr/>
              </p:nvSpPr>
              <p:spPr>
                <a:xfrm>
                  <a:off x="2743200" y="3790950"/>
                  <a:ext cx="762000" cy="228600"/>
                </a:xfrm>
                <a:prstGeom prst="rect">
                  <a:avLst/>
                </a:prstGeom>
                <a:solidFill>
                  <a:srgbClr val="EB1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Arial" panose="020B0604020202020204" pitchFamily="34" charset="0"/>
                      <a:cs typeface="Arial" panose="020B0604020202020204" pitchFamily="34" charset="0"/>
                    </a:rPr>
                    <a:t>High</a:t>
                  </a:r>
                </a:p>
              </p:txBody>
            </p:sp>
          </p:grpSp>
          <p:grpSp>
            <p:nvGrpSpPr>
              <p:cNvPr id="33" name="Group 32">
                <a:extLst>
                  <a:ext uri="{FF2B5EF4-FFF2-40B4-BE49-F238E27FC236}">
                    <a16:creationId xmlns:a16="http://schemas.microsoft.com/office/drawing/2014/main" id="{5732EB84-50EC-FA28-D30C-56BA810ACC26}"/>
                  </a:ext>
                </a:extLst>
              </p:cNvPr>
              <p:cNvGrpSpPr/>
              <p:nvPr/>
            </p:nvGrpSpPr>
            <p:grpSpPr>
              <a:xfrm>
                <a:off x="5706458" y="3538297"/>
                <a:ext cx="3131407" cy="1049402"/>
                <a:chOff x="1038367" y="3579399"/>
                <a:chExt cx="3132448" cy="1049751"/>
              </a:xfrm>
            </p:grpSpPr>
            <p:sp>
              <p:nvSpPr>
                <p:cNvPr id="29" name="Rounded Rectangle 28">
                  <a:extLst>
                    <a:ext uri="{FF2B5EF4-FFF2-40B4-BE49-F238E27FC236}">
                      <a16:creationId xmlns:a16="http://schemas.microsoft.com/office/drawing/2014/main" id="{C1A74B85-E6F8-B7C9-A026-F2BFE1642D8C}"/>
                    </a:ext>
                  </a:extLst>
                </p:cNvPr>
                <p:cNvSpPr/>
                <p:nvPr/>
              </p:nvSpPr>
              <p:spPr>
                <a:xfrm>
                  <a:off x="1381216" y="3579399"/>
                  <a:ext cx="2685641" cy="1049751"/>
                </a:xfrm>
                <a:prstGeom prst="roundRect">
                  <a:avLst/>
                </a:prstGeom>
                <a:solidFill>
                  <a:srgbClr val="EB1D24">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21" name="Straight Arrow Connector 20">
                  <a:extLst>
                    <a:ext uri="{FF2B5EF4-FFF2-40B4-BE49-F238E27FC236}">
                      <a16:creationId xmlns:a16="http://schemas.microsoft.com/office/drawing/2014/main" id="{14A64011-AC6E-84A1-A843-338C005B3860}"/>
                    </a:ext>
                  </a:extLst>
                </p:cNvPr>
                <p:cNvCxnSpPr>
                  <a:cxnSpLocks/>
                </p:cNvCxnSpPr>
                <p:nvPr/>
              </p:nvCxnSpPr>
              <p:spPr>
                <a:xfrm flipH="1" flipV="1">
                  <a:off x="1038367" y="3960047"/>
                  <a:ext cx="342504" cy="196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26" name="Group 25">
                  <a:extLst>
                    <a:ext uri="{FF2B5EF4-FFF2-40B4-BE49-F238E27FC236}">
                      <a16:creationId xmlns:a16="http://schemas.microsoft.com/office/drawing/2014/main" id="{E94B46F5-6F30-D65A-31E5-81A5D795D657}"/>
                    </a:ext>
                  </a:extLst>
                </p:cNvPr>
                <p:cNvGrpSpPr/>
                <p:nvPr/>
              </p:nvGrpSpPr>
              <p:grpSpPr>
                <a:xfrm>
                  <a:off x="1498210" y="3932848"/>
                  <a:ext cx="365760" cy="365760"/>
                  <a:chOff x="1617556" y="3790950"/>
                  <a:chExt cx="365760" cy="365760"/>
                </a:xfrm>
              </p:grpSpPr>
              <p:sp>
                <p:nvSpPr>
                  <p:cNvPr id="22" name="Oval 21">
                    <a:extLst>
                      <a:ext uri="{FF2B5EF4-FFF2-40B4-BE49-F238E27FC236}">
                        <a16:creationId xmlns:a16="http://schemas.microsoft.com/office/drawing/2014/main" id="{39EF785F-3644-4F33-0C0B-D3B8F0ABC935}"/>
                      </a:ext>
                    </a:extLst>
                  </p:cNvPr>
                  <p:cNvSpPr/>
                  <p:nvPr/>
                </p:nvSpPr>
                <p:spPr>
                  <a:xfrm>
                    <a:off x="1617556" y="3790950"/>
                    <a:ext cx="365760" cy="365760"/>
                  </a:xfrm>
                  <a:prstGeom prst="ellipse">
                    <a:avLst/>
                  </a:prstGeom>
                  <a:solidFill>
                    <a:srgbClr val="EB1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25" name="Rectangle 24">
                    <a:extLst>
                      <a:ext uri="{FF2B5EF4-FFF2-40B4-BE49-F238E27FC236}">
                        <a16:creationId xmlns:a16="http://schemas.microsoft.com/office/drawing/2014/main" id="{66E4E728-91F1-4AC3-98C3-C2E25F67B07D}"/>
                      </a:ext>
                    </a:extLst>
                  </p:cNvPr>
                  <p:cNvSpPr/>
                  <p:nvPr/>
                </p:nvSpPr>
                <p:spPr>
                  <a:xfrm>
                    <a:off x="1690352" y="3950970"/>
                    <a:ext cx="22016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EE1CDD52-4CCC-EB90-B705-CE19F542C393}"/>
                    </a:ext>
                  </a:extLst>
                </p:cNvPr>
                <p:cNvSpPr txBox="1"/>
                <p:nvPr/>
              </p:nvSpPr>
              <p:spPr>
                <a:xfrm>
                  <a:off x="1951565" y="3695044"/>
                  <a:ext cx="2219250" cy="830997"/>
                </a:xfrm>
                <a:prstGeom prst="rect">
                  <a:avLst/>
                </a:prstGeom>
                <a:noFill/>
              </p:spPr>
              <p:txBody>
                <a:bodyPr wrap="square" rtlCol="0">
                  <a:spAutoFit/>
                </a:bodyPr>
                <a:lstStyle/>
                <a:p>
                  <a:r>
                    <a:rPr lang="en-US" sz="1600" b="1">
                      <a:latin typeface="Franklin Gothic Medium" panose="020B0603020102020204" pitchFamily="34" charset="0"/>
                      <a:cs typeface="Arial" panose="020B0604020202020204" pitchFamily="34" charset="0"/>
                    </a:rPr>
                    <a:t>Recommendation: </a:t>
                  </a:r>
                  <a:r>
                    <a:rPr lang="en-US" sz="1600">
                      <a:latin typeface="Franklin Gothic Medium" panose="020B0603020102020204" pitchFamily="34" charset="0"/>
                      <a:cs typeface="Arial" panose="020B0604020202020204" pitchFamily="34" charset="0"/>
                    </a:rPr>
                    <a:t>Limit fishing pressure in lower reaches</a:t>
                  </a:r>
                </a:p>
              </p:txBody>
            </p:sp>
          </p:grpSp>
          <p:sp>
            <p:nvSpPr>
              <p:cNvPr id="32" name="TextBox 31">
                <a:extLst>
                  <a:ext uri="{FF2B5EF4-FFF2-40B4-BE49-F238E27FC236}">
                    <a16:creationId xmlns:a16="http://schemas.microsoft.com/office/drawing/2014/main" id="{4363A592-9010-DBB2-47B4-5D317C2C45EC}"/>
                  </a:ext>
                </a:extLst>
              </p:cNvPr>
              <p:cNvSpPr txBox="1"/>
              <p:nvPr/>
            </p:nvSpPr>
            <p:spPr>
              <a:xfrm>
                <a:off x="5628196" y="797046"/>
                <a:ext cx="2676446" cy="261523"/>
              </a:xfrm>
              <a:prstGeom prst="rect">
                <a:avLst/>
              </a:prstGeom>
              <a:noFill/>
            </p:spPr>
            <p:txBody>
              <a:bodyPr wrap="none" rtlCol="0">
                <a:spAutoFit/>
              </a:bodyPr>
              <a:lstStyle/>
              <a:p>
                <a:r>
                  <a:rPr lang="en-US" sz="1100" b="1">
                    <a:latin typeface="Franklin Gothic Medium" panose="020B0603020102020204" pitchFamily="34" charset="0"/>
                    <a:cs typeface="Arial" panose="020B0604020202020204" pitchFamily="34" charset="0"/>
                  </a:rPr>
                  <a:t>Trout Outcomes based on Maximum WTs</a:t>
                </a:r>
              </a:p>
            </p:txBody>
          </p:sp>
        </p:grpSp>
      </p:grpSp>
      <p:grpSp>
        <p:nvGrpSpPr>
          <p:cNvPr id="10" name="Group 9">
            <a:extLst>
              <a:ext uri="{FF2B5EF4-FFF2-40B4-BE49-F238E27FC236}">
                <a16:creationId xmlns:a16="http://schemas.microsoft.com/office/drawing/2014/main" id="{3AAE7130-7E3C-71EC-B598-131B67C6BFD5}"/>
              </a:ext>
            </a:extLst>
          </p:cNvPr>
          <p:cNvGrpSpPr/>
          <p:nvPr/>
        </p:nvGrpSpPr>
        <p:grpSpPr>
          <a:xfrm>
            <a:off x="2519636" y="1025360"/>
            <a:ext cx="1812306" cy="1522122"/>
            <a:chOff x="2794595" y="1004199"/>
            <a:chExt cx="1812306" cy="1522122"/>
          </a:xfrm>
        </p:grpSpPr>
        <p:pic>
          <p:nvPicPr>
            <p:cNvPr id="7" name="Picture 6">
              <a:extLst>
                <a:ext uri="{FF2B5EF4-FFF2-40B4-BE49-F238E27FC236}">
                  <a16:creationId xmlns:a16="http://schemas.microsoft.com/office/drawing/2014/main" id="{E6804AA3-26B2-4D54-D6B0-B1894335CA1D}"/>
                </a:ext>
              </a:extLst>
            </p:cNvPr>
            <p:cNvPicPr>
              <a:picLocks noChangeAspect="1"/>
            </p:cNvPicPr>
            <p:nvPr/>
          </p:nvPicPr>
          <p:blipFill rotWithShape="1">
            <a:blip r:embed="rId6">
              <a:extLst>
                <a:ext uri="{28A0092B-C50C-407E-A947-70E740481C1C}">
                  <a14:useLocalDpi xmlns:a14="http://schemas.microsoft.com/office/drawing/2010/main" val="0"/>
                </a:ext>
              </a:extLst>
            </a:blip>
            <a:srcRect l="19168" t="14738" r="17113" b="11746"/>
            <a:stretch/>
          </p:blipFill>
          <p:spPr>
            <a:xfrm>
              <a:off x="2918366" y="1045834"/>
              <a:ext cx="1564764" cy="1438852"/>
            </a:xfrm>
            <a:prstGeom prst="rect">
              <a:avLst/>
            </a:prstGeom>
          </p:spPr>
        </p:pic>
        <p:sp>
          <p:nvSpPr>
            <p:cNvPr id="9" name="Rounded Rectangle 8">
              <a:extLst>
                <a:ext uri="{FF2B5EF4-FFF2-40B4-BE49-F238E27FC236}">
                  <a16:creationId xmlns:a16="http://schemas.microsoft.com/office/drawing/2014/main" id="{88F0A545-E47E-5FC9-9388-FF0CD7D85F94}"/>
                </a:ext>
              </a:extLst>
            </p:cNvPr>
            <p:cNvSpPr>
              <a:spLocks noChangeAspect="1"/>
            </p:cNvSpPr>
            <p:nvPr/>
          </p:nvSpPr>
          <p:spPr>
            <a:xfrm>
              <a:off x="2794595" y="1004199"/>
              <a:ext cx="1812306" cy="1522122"/>
            </a:xfrm>
            <a:prstGeom prst="roundRect">
              <a:avLst/>
            </a:prstGeom>
            <a:solidFill>
              <a:schemeClr val="bg1">
                <a:lumMod val="65000"/>
                <a:alpha val="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Franklin Gothic Medium" panose="020B0603020102020204" pitchFamily="34" charset="0"/>
              </a:endParaRPr>
            </a:p>
          </p:txBody>
        </p:sp>
      </p:grpSp>
      <p:cxnSp>
        <p:nvCxnSpPr>
          <p:cNvPr id="24" name="Straight Arrow Connector 23">
            <a:extLst>
              <a:ext uri="{FF2B5EF4-FFF2-40B4-BE49-F238E27FC236}">
                <a16:creationId xmlns:a16="http://schemas.microsoft.com/office/drawing/2014/main" id="{2A98C901-01A4-1382-6774-91E3248CD17A}"/>
              </a:ext>
            </a:extLst>
          </p:cNvPr>
          <p:cNvCxnSpPr>
            <a:cxnSpLocks/>
          </p:cNvCxnSpPr>
          <p:nvPr/>
        </p:nvCxnSpPr>
        <p:spPr>
          <a:xfrm>
            <a:off x="3425789" y="2547482"/>
            <a:ext cx="0" cy="52778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9D276EF-6C1F-6CFB-E1FA-96A3044F061E}"/>
              </a:ext>
            </a:extLst>
          </p:cNvPr>
          <p:cNvCxnSpPr>
            <a:cxnSpLocks/>
          </p:cNvCxnSpPr>
          <p:nvPr/>
        </p:nvCxnSpPr>
        <p:spPr>
          <a:xfrm>
            <a:off x="1302782" y="2547482"/>
            <a:ext cx="0" cy="52778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285B7BE-C95C-1BB0-DFE6-D867FC5945A4}"/>
              </a:ext>
            </a:extLst>
          </p:cNvPr>
          <p:cNvCxnSpPr>
            <a:cxnSpLocks/>
          </p:cNvCxnSpPr>
          <p:nvPr/>
        </p:nvCxnSpPr>
        <p:spPr>
          <a:xfrm>
            <a:off x="4321783" y="3738966"/>
            <a:ext cx="57959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6047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936B1F2-C7D0-DA65-3DE7-2BE652E5C59F}"/>
              </a:ext>
            </a:extLst>
          </p:cNvPr>
          <p:cNvPicPr>
            <a:picLocks noChangeAspect="1"/>
          </p:cNvPicPr>
          <p:nvPr/>
        </p:nvPicPr>
        <p:blipFill>
          <a:blip r:embed="rId3"/>
          <a:stretch>
            <a:fillRect/>
          </a:stretch>
        </p:blipFill>
        <p:spPr>
          <a:xfrm>
            <a:off x="461107" y="933584"/>
            <a:ext cx="3653693" cy="3562350"/>
          </a:xfrm>
          <a:prstGeom prst="rect">
            <a:avLst/>
          </a:prstGeom>
        </p:spPr>
      </p:pic>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dirty="0"/>
          </a:p>
        </p:txBody>
      </p:sp>
      <p:sp>
        <p:nvSpPr>
          <p:cNvPr id="6" name="object 6"/>
          <p:cNvSpPr txBox="1"/>
          <p:nvPr/>
        </p:nvSpPr>
        <p:spPr>
          <a:xfrm>
            <a:off x="8797925" y="4830803"/>
            <a:ext cx="99060"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5</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5" y="197491"/>
            <a:ext cx="8493820"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What is the National Water Model?</a:t>
            </a:r>
            <a:endParaRPr spc="295" dirty="0">
              <a:latin typeface="Franklin Gothic Medium" panose="020B06030201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C9F1F3C-E8A4-7E0D-A690-2E9532FA0EFE}"/>
              </a:ext>
            </a:extLst>
          </p:cNvPr>
          <p:cNvSpPr txBox="1"/>
          <p:nvPr/>
        </p:nvSpPr>
        <p:spPr>
          <a:xfrm>
            <a:off x="829124" y="4429095"/>
            <a:ext cx="2159566" cy="200055"/>
          </a:xfrm>
          <a:prstGeom prst="rect">
            <a:avLst/>
          </a:prstGeom>
          <a:noFill/>
        </p:spPr>
        <p:txBody>
          <a:bodyPr wrap="none" rtlCol="0">
            <a:spAutoFit/>
          </a:bodyPr>
          <a:lstStyle/>
          <a:p>
            <a:r>
              <a:rPr lang="en-US" sz="700" b="1" dirty="0">
                <a:latin typeface="Arial" panose="020B0604020202020204" pitchFamily="34" charset="0"/>
                <a:cs typeface="Arial" panose="020B0604020202020204" pitchFamily="34" charset="0"/>
              </a:rPr>
              <a:t>Credit: NCAR </a:t>
            </a:r>
            <a:r>
              <a:rPr lang="en-US" sz="700" dirty="0">
                <a:latin typeface="Arial" panose="020B0604020202020204" pitchFamily="34" charset="0"/>
                <a:cs typeface="Arial" panose="020B0604020202020204" pitchFamily="34" charset="0"/>
              </a:rPr>
              <a:t>(Dave </a:t>
            </a:r>
            <a:r>
              <a:rPr lang="en-US" sz="700" dirty="0" err="1">
                <a:latin typeface="Arial" panose="020B0604020202020204" pitchFamily="34" charset="0"/>
                <a:cs typeface="Arial" panose="020B0604020202020204" pitchFamily="34" charset="0"/>
              </a:rPr>
              <a:t>Gochis</a:t>
            </a:r>
            <a:r>
              <a:rPr lang="en-US" sz="700">
                <a:latin typeface="Arial" panose="020B0604020202020204" pitchFamily="34" charset="0"/>
                <a:cs typeface="Arial" panose="020B0604020202020204" pitchFamily="34" charset="0"/>
              </a:rPr>
              <a:t> and Aubrey </a:t>
            </a:r>
            <a:r>
              <a:rPr lang="en-US" sz="700" err="1">
                <a:latin typeface="Arial" panose="020B0604020202020204" pitchFamily="34" charset="0"/>
                <a:cs typeface="Arial" panose="020B0604020202020204" pitchFamily="34" charset="0"/>
              </a:rPr>
              <a:t>Dugger</a:t>
            </a:r>
            <a:r>
              <a:rPr lang="en-US" sz="70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5582011A-D4C8-0697-E7B1-06455F62D305}"/>
              </a:ext>
            </a:extLst>
          </p:cNvPr>
          <p:cNvSpPr txBox="1"/>
          <p:nvPr/>
        </p:nvSpPr>
        <p:spPr>
          <a:xfrm>
            <a:off x="1979438" y="975285"/>
            <a:ext cx="1620958" cy="923330"/>
          </a:xfrm>
          <a:prstGeom prst="rect">
            <a:avLst/>
          </a:prstGeom>
          <a:noFill/>
        </p:spPr>
        <p:txBody>
          <a:bodyPr wrap="none" rtlCol="0">
            <a:spAutoFit/>
          </a:bodyPr>
          <a:lstStyle/>
          <a:p>
            <a:pPr algn="ctr"/>
            <a:r>
              <a:rPr lang="en-US">
                <a:latin typeface="Franklin Gothic Medium" panose="020B0603020102020204" pitchFamily="34" charset="0"/>
              </a:rPr>
              <a:t>WRF-Hydro</a:t>
            </a:r>
          </a:p>
          <a:p>
            <a:pPr algn="ctr"/>
            <a:r>
              <a:rPr lang="en-US">
                <a:latin typeface="Franklin Gothic Medium" panose="020B0603020102020204" pitchFamily="34" charset="0"/>
              </a:rPr>
              <a:t>Model</a:t>
            </a:r>
          </a:p>
          <a:p>
            <a:pPr algn="ctr"/>
            <a:r>
              <a:rPr lang="en-US">
                <a:latin typeface="Franklin Gothic Medium" panose="020B0603020102020204" pitchFamily="34" charset="0"/>
              </a:rPr>
              <a:t> Configuration</a:t>
            </a:r>
          </a:p>
        </p:txBody>
      </p:sp>
      <p:sp>
        <p:nvSpPr>
          <p:cNvPr id="19" name="TextBox 18">
            <a:extLst>
              <a:ext uri="{FF2B5EF4-FFF2-40B4-BE49-F238E27FC236}">
                <a16:creationId xmlns:a16="http://schemas.microsoft.com/office/drawing/2014/main" id="{5D6F28D4-F784-8285-5093-F2A143ED5FE8}"/>
              </a:ext>
            </a:extLst>
          </p:cNvPr>
          <p:cNvSpPr txBox="1"/>
          <p:nvPr/>
        </p:nvSpPr>
        <p:spPr>
          <a:xfrm>
            <a:off x="4747301" y="975285"/>
            <a:ext cx="3653693" cy="830997"/>
          </a:xfrm>
          <a:prstGeom prst="rect">
            <a:avLst/>
          </a:prstGeom>
          <a:noFill/>
        </p:spPr>
        <p:txBody>
          <a:bodyPr wrap="square" rtlCol="0">
            <a:spAutoFit/>
          </a:bodyPr>
          <a:lstStyle/>
          <a:p>
            <a:pPr algn="ctr"/>
            <a:r>
              <a:rPr lang="en-US" sz="1600">
                <a:latin typeface="Franklin Gothic Medium" panose="020B0603020102020204" pitchFamily="34" charset="0"/>
                <a:cs typeface="Arial" panose="020B0604020202020204" pitchFamily="34" charset="0"/>
              </a:rPr>
              <a:t>NWM: Real-time and Forecast Streamflow at 2.7 million+ River Reaches</a:t>
            </a:r>
          </a:p>
        </p:txBody>
      </p:sp>
      <p:pic>
        <p:nvPicPr>
          <p:cNvPr id="18" name="Picture 8" descr="National Water Model Streamflow Analysis - May 2019 - YouTube">
            <a:extLst>
              <a:ext uri="{FF2B5EF4-FFF2-40B4-BE49-F238E27FC236}">
                <a16:creationId xmlns:a16="http://schemas.microsoft.com/office/drawing/2014/main" id="{DB03B15C-1DDA-4F4D-E76F-4FE215BE2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7" t="-1" r="21458" b="-2033"/>
          <a:stretch/>
        </p:blipFill>
        <p:spPr bwMode="auto">
          <a:xfrm>
            <a:off x="4804507" y="1801341"/>
            <a:ext cx="3653693" cy="2727796"/>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ight Arrow 22">
            <a:extLst>
              <a:ext uri="{FF2B5EF4-FFF2-40B4-BE49-F238E27FC236}">
                <a16:creationId xmlns:a16="http://schemas.microsoft.com/office/drawing/2014/main" id="{264217FA-C938-5F73-3D46-D1BC873F8B62}"/>
              </a:ext>
            </a:extLst>
          </p:cNvPr>
          <p:cNvSpPr/>
          <p:nvPr/>
        </p:nvSpPr>
        <p:spPr>
          <a:xfrm>
            <a:off x="4114800" y="3133370"/>
            <a:ext cx="6096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5" name="Picture 2" descr="Our structure | National Center for Atmospheric Research">
            <a:extLst>
              <a:ext uri="{FF2B5EF4-FFF2-40B4-BE49-F238E27FC236}">
                <a16:creationId xmlns:a16="http://schemas.microsoft.com/office/drawing/2014/main" id="{11D10905-4EBF-49E4-FEE7-068901B25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47348"/>
            <a:ext cx="916851" cy="2454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About the NOAA emblem and logo | National Oceanic and Atmospheric  Administration">
            <a:extLst>
              <a:ext uri="{FF2B5EF4-FFF2-40B4-BE49-F238E27FC236}">
                <a16:creationId xmlns:a16="http://schemas.microsoft.com/office/drawing/2014/main" id="{6933CF39-30B1-9750-F132-3D6FE379F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2144" y="195596"/>
            <a:ext cx="318754" cy="3187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398FC11B-0E93-6C46-F329-846208B162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5391" y="195594"/>
            <a:ext cx="318755" cy="318755"/>
          </a:xfrm>
          <a:prstGeom prst="rect">
            <a:avLst/>
          </a:prstGeom>
          <a:noFill/>
          <a:extLst>
            <a:ext uri="{909E8E84-426E-40DD-AFC4-6F175D3DCCD1}">
              <a14:hiddenFill xmlns:a14="http://schemas.microsoft.com/office/drawing/2010/main">
                <a:solidFill>
                  <a:srgbClr val="FFFFFF"/>
                </a:solidFill>
              </a14:hiddenFill>
            </a:ext>
          </a:extLst>
        </p:spPr>
      </p:pic>
      <p:pic>
        <p:nvPicPr>
          <p:cNvPr id="28" name="object 5">
            <a:extLst>
              <a:ext uri="{FF2B5EF4-FFF2-40B4-BE49-F238E27FC236}">
                <a16:creationId xmlns:a16="http://schemas.microsoft.com/office/drawing/2014/main" id="{D0DB68B5-9911-ECEF-A5A8-207AC5B176C5}"/>
              </a:ext>
            </a:extLst>
          </p:cNvPr>
          <p:cNvPicPr>
            <a:picLocks noChangeAspect="1"/>
          </p:cNvPicPr>
          <p:nvPr/>
        </p:nvPicPr>
        <p:blipFill>
          <a:blip r:embed="rId8" cstate="print">
            <a:biLevel thresh="75000"/>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8148639" y="290697"/>
            <a:ext cx="917772" cy="184133"/>
          </a:xfrm>
          <a:prstGeom prst="rect">
            <a:avLst/>
          </a:prstGeom>
        </p:spPr>
      </p:pic>
    </p:spTree>
    <p:extLst>
      <p:ext uri="{BB962C8B-B14F-4D97-AF65-F5344CB8AC3E}">
        <p14:creationId xmlns:p14="http://schemas.microsoft.com/office/powerpoint/2010/main" val="1329946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178912"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Calibri"/>
                <a:cs typeface="Calibri"/>
              </a:rPr>
              <a:t>13</a:t>
            </a:r>
            <a:endParaRPr sz="900" dirty="0">
              <a:latin typeface="Calibri"/>
              <a:cs typeface="Calibri"/>
            </a:endParaRPr>
          </a:p>
        </p:txBody>
      </p:sp>
      <p:sp>
        <p:nvSpPr>
          <p:cNvPr id="4" name="Title 3">
            <a:extLst>
              <a:ext uri="{FF2B5EF4-FFF2-40B4-BE49-F238E27FC236}">
                <a16:creationId xmlns:a16="http://schemas.microsoft.com/office/drawing/2014/main" id="{C786189B-4E74-AA1D-7162-9EE4824ED555}"/>
              </a:ext>
            </a:extLst>
          </p:cNvPr>
          <p:cNvSpPr>
            <a:spLocks noGrp="1"/>
          </p:cNvSpPr>
          <p:nvPr>
            <p:ph type="title"/>
          </p:nvPr>
        </p:nvSpPr>
        <p:spPr>
          <a:xfrm>
            <a:off x="304105" y="197491"/>
            <a:ext cx="8013700" cy="369332"/>
          </a:xfrm>
        </p:spPr>
        <p:txBody>
          <a:bodyPr/>
          <a:lstStyle/>
          <a:p>
            <a:r>
              <a:rPr lang="en-US" dirty="0"/>
              <a:t>Excluded Processes from Water Temperature Model</a:t>
            </a:r>
          </a:p>
        </p:txBody>
      </p:sp>
      <p:pic>
        <p:nvPicPr>
          <p:cNvPr id="1026" name="Picture 2" descr="Frozen Wild River | U.S. Geological Survey">
            <a:extLst>
              <a:ext uri="{FF2B5EF4-FFF2-40B4-BE49-F238E27FC236}">
                <a16:creationId xmlns:a16="http://schemas.microsoft.com/office/drawing/2014/main" id="{26E161B0-C549-4CB1-65AF-E2DD4D405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506237"/>
            <a:ext cx="2697944" cy="20234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E3D3C6-FD84-6192-A544-4FB83651C20A}"/>
              </a:ext>
            </a:extLst>
          </p:cNvPr>
          <p:cNvSpPr txBox="1"/>
          <p:nvPr/>
        </p:nvSpPr>
        <p:spPr>
          <a:xfrm>
            <a:off x="296840" y="1104171"/>
            <a:ext cx="2707792" cy="338554"/>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River Ice Dynamics</a:t>
            </a:r>
          </a:p>
        </p:txBody>
      </p:sp>
      <p:sp>
        <p:nvSpPr>
          <p:cNvPr id="7" name="TextBox 6">
            <a:extLst>
              <a:ext uri="{FF2B5EF4-FFF2-40B4-BE49-F238E27FC236}">
                <a16:creationId xmlns:a16="http://schemas.microsoft.com/office/drawing/2014/main" id="{5AA16427-B185-3991-C56E-DDFBE2CE72A6}"/>
              </a:ext>
            </a:extLst>
          </p:cNvPr>
          <p:cNvSpPr txBox="1"/>
          <p:nvPr/>
        </p:nvSpPr>
        <p:spPr>
          <a:xfrm>
            <a:off x="2338123" y="3300920"/>
            <a:ext cx="575506" cy="246221"/>
          </a:xfrm>
          <a:prstGeom prst="rect">
            <a:avLst/>
          </a:prstGeom>
          <a:noFill/>
        </p:spPr>
        <p:txBody>
          <a:bodyPr wrap="square" rtlCol="0">
            <a:spAutoFit/>
          </a:bodyPr>
          <a:lstStyle/>
          <a:p>
            <a:pPr algn="ctr"/>
            <a:r>
              <a:rPr lang="en-US" sz="1000" b="1" dirty="0">
                <a:latin typeface="Franklin Gothic Medium" panose="020B0603020102020204" pitchFamily="34" charset="0"/>
                <a:cs typeface="Arial" panose="020B0604020202020204" pitchFamily="34" charset="0"/>
              </a:rPr>
              <a:t>USGS</a:t>
            </a:r>
          </a:p>
        </p:txBody>
      </p:sp>
      <p:pic>
        <p:nvPicPr>
          <p:cNvPr id="1028" name="Picture 4" descr="USGS Current Conditions for USGS 06751150 N FK CACHE LA POUDRE R BLW  HALLIGAN RES NR VA DALE">
            <a:extLst>
              <a:ext uri="{FF2B5EF4-FFF2-40B4-BE49-F238E27FC236}">
                <a16:creationId xmlns:a16="http://schemas.microsoft.com/office/drawing/2014/main" id="{B71A0356-6542-5FBF-250D-08D702583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6840" y="2496648"/>
            <a:ext cx="2697944" cy="19382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FE6C24-60B3-EE01-BA5A-F00EDD56B09F}"/>
              </a:ext>
            </a:extLst>
          </p:cNvPr>
          <p:cNvSpPr txBox="1"/>
          <p:nvPr/>
        </p:nvSpPr>
        <p:spPr>
          <a:xfrm>
            <a:off x="2957059" y="2158094"/>
            <a:ext cx="2707792" cy="338554"/>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Dams and Reservoirs</a:t>
            </a:r>
          </a:p>
        </p:txBody>
      </p:sp>
      <p:sp>
        <p:nvSpPr>
          <p:cNvPr id="9" name="TextBox 8">
            <a:extLst>
              <a:ext uri="{FF2B5EF4-FFF2-40B4-BE49-F238E27FC236}">
                <a16:creationId xmlns:a16="http://schemas.microsoft.com/office/drawing/2014/main" id="{8021BD8E-0668-4AFC-8375-203FBF094A14}"/>
              </a:ext>
            </a:extLst>
          </p:cNvPr>
          <p:cNvSpPr txBox="1"/>
          <p:nvPr/>
        </p:nvSpPr>
        <p:spPr>
          <a:xfrm>
            <a:off x="5228022" y="4230529"/>
            <a:ext cx="575506" cy="246221"/>
          </a:xfrm>
          <a:prstGeom prst="rect">
            <a:avLst/>
          </a:prstGeom>
          <a:noFill/>
        </p:spPr>
        <p:txBody>
          <a:bodyPr wrap="square" rtlCol="0">
            <a:spAutoFit/>
          </a:bodyPr>
          <a:lstStyle/>
          <a:p>
            <a:pPr algn="ctr"/>
            <a:r>
              <a:rPr lang="en-US" sz="1000" b="1" dirty="0">
                <a:latin typeface="Franklin Gothic Medium" panose="020B0603020102020204" pitchFamily="34" charset="0"/>
                <a:cs typeface="Arial" panose="020B0604020202020204" pitchFamily="34" charset="0"/>
              </a:rPr>
              <a:t>USGS</a:t>
            </a:r>
          </a:p>
        </p:txBody>
      </p:sp>
      <p:pic>
        <p:nvPicPr>
          <p:cNvPr id="1030" name="Picture 6" descr="Methods for Estimating Water Consumption for Thermoelectric Power Plants in  the United States">
            <a:extLst>
              <a:ext uri="{FF2B5EF4-FFF2-40B4-BE49-F238E27FC236}">
                <a16:creationId xmlns:a16="http://schemas.microsoft.com/office/drawing/2014/main" id="{EEE77C40-289C-96DF-6724-718636B34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279" y="1548859"/>
            <a:ext cx="2727855" cy="19382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1B440A1-5124-FEC8-E4F5-F4E4C2AAB0E0}"/>
              </a:ext>
            </a:extLst>
          </p:cNvPr>
          <p:cNvSpPr txBox="1"/>
          <p:nvPr/>
        </p:nvSpPr>
        <p:spPr>
          <a:xfrm>
            <a:off x="8153400" y="3283474"/>
            <a:ext cx="575506" cy="246221"/>
          </a:xfrm>
          <a:prstGeom prst="rect">
            <a:avLst/>
          </a:prstGeom>
          <a:noFill/>
        </p:spPr>
        <p:txBody>
          <a:bodyPr wrap="square" rtlCol="0">
            <a:spAutoFit/>
          </a:bodyPr>
          <a:lstStyle/>
          <a:p>
            <a:pPr algn="ctr"/>
            <a:r>
              <a:rPr lang="en-US" sz="1000" b="1" dirty="0">
                <a:latin typeface="Franklin Gothic Medium" panose="020B0603020102020204" pitchFamily="34" charset="0"/>
                <a:cs typeface="Arial" panose="020B0604020202020204" pitchFamily="34" charset="0"/>
              </a:rPr>
              <a:t>USGS</a:t>
            </a:r>
          </a:p>
        </p:txBody>
      </p:sp>
      <p:sp>
        <p:nvSpPr>
          <p:cNvPr id="11" name="TextBox 10">
            <a:extLst>
              <a:ext uri="{FF2B5EF4-FFF2-40B4-BE49-F238E27FC236}">
                <a16:creationId xmlns:a16="http://schemas.microsoft.com/office/drawing/2014/main" id="{64F15850-7479-8BD5-EA3A-D45CBDC2CBFB}"/>
              </a:ext>
            </a:extLst>
          </p:cNvPr>
          <p:cNvSpPr txBox="1"/>
          <p:nvPr/>
        </p:nvSpPr>
        <p:spPr>
          <a:xfrm>
            <a:off x="5921279" y="1167682"/>
            <a:ext cx="2707792" cy="338554"/>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Power Plant Effluent</a:t>
            </a:r>
          </a:p>
        </p:txBody>
      </p:sp>
    </p:spTree>
    <p:extLst>
      <p:ext uri="{BB962C8B-B14F-4D97-AF65-F5344CB8AC3E}">
        <p14:creationId xmlns:p14="http://schemas.microsoft.com/office/powerpoint/2010/main" val="4198692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8719718" cy="5143499"/>
            <a:chOff x="0" y="0"/>
            <a:chExt cx="8719718" cy="5143499"/>
          </a:xfrm>
        </p:grpSpPr>
        <p:pic>
          <p:nvPicPr>
            <p:cNvPr id="3" name="object 3"/>
            <p:cNvPicPr/>
            <p:nvPr/>
          </p:nvPicPr>
          <p:blipFill>
            <a:blip r:embed="rId3" cstate="print"/>
            <a:stretch>
              <a:fillRect/>
            </a:stretch>
          </p:blipFill>
          <p:spPr>
            <a:xfrm>
              <a:off x="0" y="0"/>
              <a:ext cx="8719718" cy="5143499"/>
            </a:xfrm>
            <a:prstGeom prst="rect">
              <a:avLst/>
            </a:prstGeom>
          </p:spPr>
        </p:pic>
        <p:pic>
          <p:nvPicPr>
            <p:cNvPr id="4" name="object 4"/>
            <p:cNvPicPr/>
            <p:nvPr/>
          </p:nvPicPr>
          <p:blipFill>
            <a:blip r:embed="rId4" cstate="print"/>
            <a:stretch>
              <a:fillRect/>
            </a:stretch>
          </p:blipFill>
          <p:spPr>
            <a:xfrm>
              <a:off x="529262" y="4362416"/>
              <a:ext cx="2254167" cy="419134"/>
            </a:xfrm>
            <a:prstGeom prst="rect">
              <a:avLst/>
            </a:prstGeom>
          </p:spPr>
        </p:pic>
        <p:pic>
          <p:nvPicPr>
            <p:cNvPr id="5" name="object 5"/>
            <p:cNvPicPr/>
            <p:nvPr/>
          </p:nvPicPr>
          <p:blipFill>
            <a:blip r:embed="rId5" cstate="print"/>
            <a:stretch>
              <a:fillRect/>
            </a:stretch>
          </p:blipFill>
          <p:spPr>
            <a:xfrm>
              <a:off x="1256835" y="3384862"/>
              <a:ext cx="799004" cy="792604"/>
            </a:xfrm>
            <a:prstGeom prst="rect">
              <a:avLst/>
            </a:prstGeom>
          </p:spPr>
        </p:pic>
        <p:pic>
          <p:nvPicPr>
            <p:cNvPr id="6" name="object 6"/>
            <p:cNvPicPr/>
            <p:nvPr/>
          </p:nvPicPr>
          <p:blipFill>
            <a:blip r:embed="rId6" cstate="print"/>
            <a:stretch>
              <a:fillRect/>
            </a:stretch>
          </p:blipFill>
          <p:spPr>
            <a:xfrm>
              <a:off x="6314415" y="2339758"/>
              <a:ext cx="342900" cy="342900"/>
            </a:xfrm>
            <a:prstGeom prst="rect">
              <a:avLst/>
            </a:prstGeom>
          </p:spPr>
        </p:pic>
        <p:pic>
          <p:nvPicPr>
            <p:cNvPr id="7" name="object 7"/>
            <p:cNvPicPr/>
            <p:nvPr/>
          </p:nvPicPr>
          <p:blipFill>
            <a:blip r:embed="rId7" cstate="print"/>
            <a:stretch>
              <a:fillRect/>
            </a:stretch>
          </p:blipFill>
          <p:spPr>
            <a:xfrm>
              <a:off x="6314415" y="3150018"/>
              <a:ext cx="342900" cy="342900"/>
            </a:xfrm>
            <a:prstGeom prst="rect">
              <a:avLst/>
            </a:prstGeom>
          </p:spPr>
        </p:pic>
        <p:sp>
          <p:nvSpPr>
            <p:cNvPr id="9" name="object 9"/>
            <p:cNvSpPr/>
            <p:nvPr/>
          </p:nvSpPr>
          <p:spPr>
            <a:xfrm>
              <a:off x="5971514" y="2228133"/>
              <a:ext cx="1028700" cy="0"/>
            </a:xfrm>
            <a:custGeom>
              <a:avLst/>
              <a:gdLst/>
              <a:ahLst/>
              <a:cxnLst/>
              <a:rect l="l" t="t" r="r" b="b"/>
              <a:pathLst>
                <a:path w="1028700">
                  <a:moveTo>
                    <a:pt x="0" y="0"/>
                  </a:moveTo>
                  <a:lnTo>
                    <a:pt x="1028699" y="0"/>
                  </a:lnTo>
                </a:path>
              </a:pathLst>
            </a:custGeom>
            <a:ln w="19049">
              <a:solidFill>
                <a:srgbClr val="1A4B90"/>
              </a:solidFill>
            </a:ln>
          </p:spPr>
          <p:txBody>
            <a:bodyPr wrap="square" lIns="0" tIns="0" rIns="0" bIns="0" rtlCol="0"/>
            <a:lstStyle/>
            <a:p>
              <a:endParaRPr/>
            </a:p>
          </p:txBody>
        </p:sp>
      </p:grpSp>
      <p:sp>
        <p:nvSpPr>
          <p:cNvPr id="10" name="object 10"/>
          <p:cNvSpPr txBox="1">
            <a:spLocks noGrp="1"/>
          </p:cNvSpPr>
          <p:nvPr>
            <p:ph type="title"/>
          </p:nvPr>
        </p:nvSpPr>
        <p:spPr>
          <a:xfrm>
            <a:off x="5532065" y="1659487"/>
            <a:ext cx="2316535" cy="483466"/>
          </a:xfrm>
          <a:prstGeom prst="rect">
            <a:avLst/>
          </a:prstGeom>
        </p:spPr>
        <p:txBody>
          <a:bodyPr vert="horz" wrap="square" lIns="0" tIns="13970" rIns="0" bIns="0" rtlCol="0">
            <a:spAutoFit/>
          </a:bodyPr>
          <a:lstStyle/>
          <a:p>
            <a:pPr marL="12700">
              <a:lnSpc>
                <a:spcPct val="100000"/>
              </a:lnSpc>
              <a:spcBef>
                <a:spcPts val="110"/>
              </a:spcBef>
            </a:pPr>
            <a:r>
              <a:rPr sz="3050" b="1" i="1">
                <a:latin typeface="Myriad Pro Black SemiCond"/>
                <a:cs typeface="Myriad Pro Black SemiCond"/>
              </a:rPr>
              <a:t>Thank</a:t>
            </a:r>
            <a:r>
              <a:rPr sz="3050" b="1" i="1" spc="75">
                <a:latin typeface="Myriad Pro Black SemiCond"/>
                <a:cs typeface="Myriad Pro Black SemiCond"/>
              </a:rPr>
              <a:t> </a:t>
            </a:r>
            <a:r>
              <a:rPr sz="3050" b="1" i="1" spc="-45">
                <a:latin typeface="Myriad Pro Black SemiCond"/>
                <a:cs typeface="Myriad Pro Black SemiCond"/>
              </a:rPr>
              <a:t>You!</a:t>
            </a:r>
            <a:endParaRPr sz="3050">
              <a:latin typeface="Myriad Pro Black SemiCond"/>
              <a:cs typeface="Myriad Pro Black SemiCond"/>
            </a:endParaRPr>
          </a:p>
        </p:txBody>
      </p:sp>
      <p:sp>
        <p:nvSpPr>
          <p:cNvPr id="12" name="object 12"/>
          <p:cNvSpPr txBox="1"/>
          <p:nvPr/>
        </p:nvSpPr>
        <p:spPr>
          <a:xfrm>
            <a:off x="5378715" y="2719135"/>
            <a:ext cx="2211705" cy="973921"/>
          </a:xfrm>
          <a:prstGeom prst="rect">
            <a:avLst/>
          </a:prstGeom>
        </p:spPr>
        <p:txBody>
          <a:bodyPr vert="horz" wrap="square" lIns="0" tIns="12700" rIns="0" bIns="0" rtlCol="0">
            <a:spAutoFit/>
          </a:bodyPr>
          <a:lstStyle/>
          <a:p>
            <a:pPr marL="2540" algn="ctr">
              <a:lnSpc>
                <a:spcPct val="100000"/>
              </a:lnSpc>
              <a:spcBef>
                <a:spcPts val="100"/>
              </a:spcBef>
            </a:pPr>
            <a:r>
              <a:rPr lang="en-US" sz="1500" spc="95" dirty="0">
                <a:latin typeface="Franklin Gothic Medium" panose="020B0603020102020204" pitchFamily="34" charset="0"/>
                <a:cs typeface="Calibri"/>
              </a:rPr>
              <a:t>Jeffrey Wade</a:t>
            </a:r>
            <a:endParaRPr sz="1500" dirty="0">
              <a:latin typeface="Franklin Gothic Medium" panose="020B0603020102020204" pitchFamily="34" charset="0"/>
              <a:cs typeface="Calibri"/>
            </a:endParaRPr>
          </a:p>
          <a:p>
            <a:pPr marL="12065" marR="5080" algn="ctr">
              <a:lnSpc>
                <a:spcPts val="6220"/>
              </a:lnSpc>
              <a:spcBef>
                <a:spcPts val="685"/>
              </a:spcBef>
            </a:pPr>
            <a:r>
              <a:rPr lang="en-US" sz="1500" spc="60" dirty="0" err="1">
                <a:latin typeface="Franklin Gothic Medium" panose="020B0603020102020204" pitchFamily="34" charset="0"/>
                <a:cs typeface="Calibri"/>
              </a:rPr>
              <a:t>jswade@syr.edu</a:t>
            </a:r>
            <a:endParaRPr lang="en-US" sz="1500" spc="60" dirty="0">
              <a:latin typeface="Franklin Gothic Medium" panose="020B0603020102020204" pitchFamily="34" charset="0"/>
              <a:cs typeface="Calibri"/>
            </a:endParaRPr>
          </a:p>
        </p:txBody>
      </p:sp>
    </p:spTree>
    <p:extLst>
      <p:ext uri="{BB962C8B-B14F-4D97-AF65-F5344CB8AC3E}">
        <p14:creationId xmlns:p14="http://schemas.microsoft.com/office/powerpoint/2010/main" val="1698015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0ADD7F23-F426-231A-DAFE-84A310511E27}"/>
              </a:ext>
            </a:extLst>
          </p:cNvPr>
          <p:cNvCxnSpPr>
            <a:cxnSpLocks/>
          </p:cNvCxnSpPr>
          <p:nvPr/>
        </p:nvCxnSpPr>
        <p:spPr>
          <a:xfrm flipH="1">
            <a:off x="2800807" y="2892608"/>
            <a:ext cx="3688300" cy="151085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AE81BCA-E6F2-76DC-079A-7F302C00F572}"/>
              </a:ext>
            </a:extLst>
          </p:cNvPr>
          <p:cNvCxnSpPr>
            <a:cxnSpLocks/>
          </p:cNvCxnSpPr>
          <p:nvPr/>
        </p:nvCxnSpPr>
        <p:spPr>
          <a:xfrm flipH="1" flipV="1">
            <a:off x="2874425" y="2943336"/>
            <a:ext cx="3688300" cy="151085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99060"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6</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5" y="197491"/>
            <a:ext cx="8493820" cy="382156"/>
          </a:xfrm>
          <a:prstGeom prst="rect">
            <a:avLst/>
          </a:prstGeom>
        </p:spPr>
        <p:txBody>
          <a:bodyPr vert="horz" wrap="square" lIns="0" tIns="12700" rIns="0" bIns="0" rtlCol="0">
            <a:spAutoFit/>
          </a:bodyPr>
          <a:lstStyle/>
          <a:p>
            <a:pPr marL="12700">
              <a:lnSpc>
                <a:spcPct val="100000"/>
              </a:lnSpc>
              <a:spcBef>
                <a:spcPts val="100"/>
              </a:spcBef>
            </a:pPr>
            <a:r>
              <a:rPr lang="en-US" spc="204">
                <a:latin typeface="Franklin Gothic Medium" panose="020B0603020102020204" pitchFamily="34" charset="0"/>
                <a:cs typeface="Arial" panose="020B0604020202020204" pitchFamily="34" charset="0"/>
              </a:rPr>
              <a:t>Temperature: A ‘Master’ Water Quality Variable</a:t>
            </a:r>
            <a:endParaRPr spc="295">
              <a:latin typeface="Franklin Gothic Medium" panose="020B06030201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323D132-CD39-69F5-6758-8B499E4EAF1C}"/>
              </a:ext>
            </a:extLst>
          </p:cNvPr>
          <p:cNvSpPr/>
          <p:nvPr/>
        </p:nvSpPr>
        <p:spPr>
          <a:xfrm>
            <a:off x="152400" y="918666"/>
            <a:ext cx="8839200" cy="1272084"/>
          </a:xfrm>
          <a:prstGeom prst="rect">
            <a:avLst/>
          </a:prstGeom>
          <a:solidFill>
            <a:srgbClr val="3B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1200"/>
              </a:spcAft>
              <a:buFont typeface="Arial" panose="020B0604020202020204" pitchFamily="34" charset="0"/>
              <a:buChar char="•"/>
            </a:pPr>
            <a:r>
              <a:rPr lang="en-US" sz="1500" dirty="0">
                <a:solidFill>
                  <a:schemeClr val="lt1"/>
                </a:solidFill>
                <a:latin typeface="Franklin Gothic Medium" panose="020B0603020102020204" pitchFamily="34" charset="0"/>
                <a:cs typeface="Arial" panose="020B0604020202020204" pitchFamily="34" charset="0"/>
              </a:rPr>
              <a:t>“Conduct exploratory efforts for water quality prediction, including water temperature modeling, in partnership with the NOAA/National Marine Fisheries Service (NMFS) and other collaborators.” </a:t>
            </a:r>
          </a:p>
          <a:p>
            <a:pPr marL="285750" indent="-285750">
              <a:buFont typeface="Arial" panose="020B0604020202020204" pitchFamily="34" charset="0"/>
              <a:buChar char="•"/>
            </a:pPr>
            <a:r>
              <a:rPr lang="en-US" sz="1500" dirty="0">
                <a:solidFill>
                  <a:schemeClr val="lt1"/>
                </a:solidFill>
                <a:latin typeface="Franklin Gothic Medium" panose="020B0603020102020204" pitchFamily="34" charset="0"/>
                <a:cs typeface="Arial" panose="020B0604020202020204" pitchFamily="34" charset="0"/>
              </a:rPr>
              <a:t>“Leverage the NextGen NWM to deliver initial water quality prediction capabilities for water temperature”</a:t>
            </a:r>
          </a:p>
          <a:p>
            <a:pPr marL="285750" indent="-285750">
              <a:buFont typeface="Arial" panose="020B0604020202020204" pitchFamily="34" charset="0"/>
              <a:buChar char="•"/>
            </a:pPr>
            <a:endParaRPr lang="en-US" sz="1500" dirty="0">
              <a:solidFill>
                <a:schemeClr val="lt1"/>
              </a:solidFill>
              <a:latin typeface="Franklin Gothic Medium" panose="020B0603020102020204" pitchFamily="34" charset="0"/>
              <a:cs typeface="Arial" panose="020B0604020202020204" pitchFamily="34" charset="0"/>
            </a:endParaRPr>
          </a:p>
          <a:p>
            <a:pPr algn="ctr"/>
            <a:endParaRPr lang="en-US" sz="1500" dirty="0">
              <a:latin typeface="Franklin Gothic Medium" panose="020B06030201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2373892-13F2-A018-93A3-3CFAB66B1FA8}"/>
              </a:ext>
            </a:extLst>
          </p:cNvPr>
          <p:cNvSpPr txBox="1"/>
          <p:nvPr/>
        </p:nvSpPr>
        <p:spPr>
          <a:xfrm>
            <a:off x="6365560" y="1898934"/>
            <a:ext cx="2626040" cy="307777"/>
          </a:xfrm>
          <a:prstGeom prst="rect">
            <a:avLst/>
          </a:prstGeom>
          <a:noFill/>
        </p:spPr>
        <p:txBody>
          <a:bodyPr wrap="none" rtlCol="0">
            <a:spAutoFit/>
          </a:bodyPr>
          <a:lstStyle/>
          <a:p>
            <a:r>
              <a:rPr lang="en-US" sz="1400" i="1">
                <a:solidFill>
                  <a:schemeClr val="bg1"/>
                </a:solidFill>
                <a:latin typeface="Franklin Gothic Medium" panose="020B0603020102020204" pitchFamily="34" charset="0"/>
              </a:rPr>
              <a:t>OWP Strategic Plan 2021-2026</a:t>
            </a:r>
          </a:p>
        </p:txBody>
      </p:sp>
      <p:grpSp>
        <p:nvGrpSpPr>
          <p:cNvPr id="9" name="Group 8">
            <a:extLst>
              <a:ext uri="{FF2B5EF4-FFF2-40B4-BE49-F238E27FC236}">
                <a16:creationId xmlns:a16="http://schemas.microsoft.com/office/drawing/2014/main" id="{D2850BF3-A579-B779-7026-2E1FC56E7F30}"/>
              </a:ext>
            </a:extLst>
          </p:cNvPr>
          <p:cNvGrpSpPr/>
          <p:nvPr/>
        </p:nvGrpSpPr>
        <p:grpSpPr>
          <a:xfrm>
            <a:off x="4000500" y="2943336"/>
            <a:ext cx="1371600" cy="1371600"/>
            <a:chOff x="3886200" y="2943336"/>
            <a:chExt cx="1143000" cy="1143000"/>
          </a:xfrm>
        </p:grpSpPr>
        <p:sp>
          <p:nvSpPr>
            <p:cNvPr id="4" name="Oval 3">
              <a:extLst>
                <a:ext uri="{FF2B5EF4-FFF2-40B4-BE49-F238E27FC236}">
                  <a16:creationId xmlns:a16="http://schemas.microsoft.com/office/drawing/2014/main" id="{D000EBAF-DE58-7734-00F9-B1A95562ECB2}"/>
                </a:ext>
              </a:extLst>
            </p:cNvPr>
            <p:cNvSpPr/>
            <p:nvPr/>
          </p:nvSpPr>
          <p:spPr>
            <a:xfrm>
              <a:off x="3886200" y="2943336"/>
              <a:ext cx="1143000" cy="1143000"/>
            </a:xfrm>
            <a:prstGeom prst="ellipse">
              <a:avLst/>
            </a:prstGeom>
            <a:solidFill>
              <a:srgbClr val="3A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8A56CCF-CDF2-061B-88C8-46C0805D0FD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100000" contrast="100000"/>
                      </a14:imgEffect>
                    </a14:imgLayer>
                  </a14:imgProps>
                </a:ext>
              </a:extLst>
            </a:blip>
            <a:srcRect b="4383"/>
            <a:stretch/>
          </p:blipFill>
          <p:spPr>
            <a:xfrm>
              <a:off x="4313519" y="3029137"/>
              <a:ext cx="288363" cy="971398"/>
            </a:xfrm>
            <a:prstGeom prst="rect">
              <a:avLst/>
            </a:prstGeom>
          </p:spPr>
        </p:pic>
      </p:grpSp>
      <p:grpSp>
        <p:nvGrpSpPr>
          <p:cNvPr id="30" name="Group 29">
            <a:extLst>
              <a:ext uri="{FF2B5EF4-FFF2-40B4-BE49-F238E27FC236}">
                <a16:creationId xmlns:a16="http://schemas.microsoft.com/office/drawing/2014/main" id="{90F9DB66-ECBB-6140-5325-52F55D544256}"/>
              </a:ext>
            </a:extLst>
          </p:cNvPr>
          <p:cNvGrpSpPr/>
          <p:nvPr/>
        </p:nvGrpSpPr>
        <p:grpSpPr>
          <a:xfrm>
            <a:off x="5943600" y="2347487"/>
            <a:ext cx="1143000" cy="1143000"/>
            <a:chOff x="1676400" y="2529769"/>
            <a:chExt cx="914400" cy="914400"/>
          </a:xfrm>
        </p:grpSpPr>
        <p:sp>
          <p:nvSpPr>
            <p:cNvPr id="11" name="Oval 10">
              <a:extLst>
                <a:ext uri="{FF2B5EF4-FFF2-40B4-BE49-F238E27FC236}">
                  <a16:creationId xmlns:a16="http://schemas.microsoft.com/office/drawing/2014/main" id="{2BBFB9AE-4EDB-5B1A-183D-B13E718DE674}"/>
                </a:ext>
              </a:extLst>
            </p:cNvPr>
            <p:cNvSpPr/>
            <p:nvPr/>
          </p:nvSpPr>
          <p:spPr>
            <a:xfrm>
              <a:off x="1676400" y="2529769"/>
              <a:ext cx="914400" cy="914400"/>
            </a:xfrm>
            <a:prstGeom prst="ellipse">
              <a:avLst/>
            </a:prstGeom>
            <a:solidFill>
              <a:srgbClr val="3A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Fish with solid fill">
              <a:extLst>
                <a:ext uri="{FF2B5EF4-FFF2-40B4-BE49-F238E27FC236}">
                  <a16:creationId xmlns:a16="http://schemas.microsoft.com/office/drawing/2014/main" id="{C379DD6A-135B-FDA3-01CC-9FD49C652A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4500" y="2571750"/>
              <a:ext cx="838200" cy="838200"/>
            </a:xfrm>
            <a:prstGeom prst="rect">
              <a:avLst/>
            </a:prstGeom>
          </p:spPr>
        </p:pic>
      </p:grpSp>
      <p:grpSp>
        <p:nvGrpSpPr>
          <p:cNvPr id="29" name="Group 28">
            <a:extLst>
              <a:ext uri="{FF2B5EF4-FFF2-40B4-BE49-F238E27FC236}">
                <a16:creationId xmlns:a16="http://schemas.microsoft.com/office/drawing/2014/main" id="{309C8CE2-FB71-0299-52EF-BDE771C83E80}"/>
              </a:ext>
            </a:extLst>
          </p:cNvPr>
          <p:cNvGrpSpPr/>
          <p:nvPr/>
        </p:nvGrpSpPr>
        <p:grpSpPr>
          <a:xfrm>
            <a:off x="5943600" y="3796352"/>
            <a:ext cx="1143000" cy="1185774"/>
            <a:chOff x="1676400" y="3740414"/>
            <a:chExt cx="1143000" cy="1185774"/>
          </a:xfrm>
        </p:grpSpPr>
        <p:sp>
          <p:nvSpPr>
            <p:cNvPr id="16" name="Oval 15">
              <a:extLst>
                <a:ext uri="{FF2B5EF4-FFF2-40B4-BE49-F238E27FC236}">
                  <a16:creationId xmlns:a16="http://schemas.microsoft.com/office/drawing/2014/main" id="{272FA6DE-42D3-9748-0A40-FFA2978C3CB8}"/>
                </a:ext>
              </a:extLst>
            </p:cNvPr>
            <p:cNvSpPr/>
            <p:nvPr/>
          </p:nvSpPr>
          <p:spPr>
            <a:xfrm>
              <a:off x="1676400" y="3783188"/>
              <a:ext cx="1143000" cy="1143000"/>
            </a:xfrm>
            <a:prstGeom prst="ellipse">
              <a:avLst/>
            </a:prstGeom>
            <a:solidFill>
              <a:srgbClr val="3A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C4CC9CB-24DA-A878-6215-80BBD8AC4CF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contrast="100000"/>
                      </a14:imgEffect>
                    </a14:imgLayer>
                  </a14:imgProps>
                </a:ext>
              </a:extLst>
            </a:blip>
            <a:srcRect l="1" t="7118" r="19379" b="5633"/>
            <a:stretch/>
          </p:blipFill>
          <p:spPr>
            <a:xfrm>
              <a:off x="1733093" y="3740414"/>
              <a:ext cx="845551" cy="979582"/>
            </a:xfrm>
            <a:prstGeom prst="rect">
              <a:avLst/>
            </a:prstGeom>
          </p:spPr>
        </p:pic>
      </p:grpSp>
      <p:grpSp>
        <p:nvGrpSpPr>
          <p:cNvPr id="28" name="Group 27">
            <a:extLst>
              <a:ext uri="{FF2B5EF4-FFF2-40B4-BE49-F238E27FC236}">
                <a16:creationId xmlns:a16="http://schemas.microsoft.com/office/drawing/2014/main" id="{215E9EB0-953D-2776-D8F9-02DF0D672CD6}"/>
              </a:ext>
            </a:extLst>
          </p:cNvPr>
          <p:cNvGrpSpPr/>
          <p:nvPr/>
        </p:nvGrpSpPr>
        <p:grpSpPr>
          <a:xfrm>
            <a:off x="2286000" y="3825798"/>
            <a:ext cx="1143000" cy="1143000"/>
            <a:chOff x="6487886" y="3674951"/>
            <a:chExt cx="914400" cy="914400"/>
          </a:xfrm>
        </p:grpSpPr>
        <p:sp>
          <p:nvSpPr>
            <p:cNvPr id="23" name="Oval 22">
              <a:extLst>
                <a:ext uri="{FF2B5EF4-FFF2-40B4-BE49-F238E27FC236}">
                  <a16:creationId xmlns:a16="http://schemas.microsoft.com/office/drawing/2014/main" id="{F2170B80-78D7-AD13-B105-4297E03741DA}"/>
                </a:ext>
              </a:extLst>
            </p:cNvPr>
            <p:cNvSpPr/>
            <p:nvPr/>
          </p:nvSpPr>
          <p:spPr>
            <a:xfrm>
              <a:off x="6487886" y="3674951"/>
              <a:ext cx="914400" cy="914400"/>
            </a:xfrm>
            <a:prstGeom prst="ellipse">
              <a:avLst/>
            </a:prstGeom>
            <a:solidFill>
              <a:srgbClr val="3A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65B711A-7449-BF70-AF04-48EDE9286294}"/>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Lst>
            </a:blip>
            <a:stretch>
              <a:fillRect/>
            </a:stretch>
          </p:blipFill>
          <p:spPr>
            <a:xfrm>
              <a:off x="6671684" y="3868297"/>
              <a:ext cx="546804" cy="527709"/>
            </a:xfrm>
            <a:prstGeom prst="rect">
              <a:avLst/>
            </a:prstGeom>
          </p:spPr>
        </p:pic>
      </p:grpSp>
      <p:grpSp>
        <p:nvGrpSpPr>
          <p:cNvPr id="27" name="Group 26">
            <a:extLst>
              <a:ext uri="{FF2B5EF4-FFF2-40B4-BE49-F238E27FC236}">
                <a16:creationId xmlns:a16="http://schemas.microsoft.com/office/drawing/2014/main" id="{8FC646E0-9B6E-E75C-BF08-27A43DC31D46}"/>
              </a:ext>
            </a:extLst>
          </p:cNvPr>
          <p:cNvGrpSpPr/>
          <p:nvPr/>
        </p:nvGrpSpPr>
        <p:grpSpPr>
          <a:xfrm>
            <a:off x="2286000" y="2355546"/>
            <a:ext cx="1143000" cy="1143000"/>
            <a:chOff x="6485709" y="2604762"/>
            <a:chExt cx="914400" cy="914400"/>
          </a:xfrm>
        </p:grpSpPr>
        <p:sp>
          <p:nvSpPr>
            <p:cNvPr id="24" name="Oval 23">
              <a:extLst>
                <a:ext uri="{FF2B5EF4-FFF2-40B4-BE49-F238E27FC236}">
                  <a16:creationId xmlns:a16="http://schemas.microsoft.com/office/drawing/2014/main" id="{8E529F64-A044-0A29-C001-D2B063D7D20C}"/>
                </a:ext>
              </a:extLst>
            </p:cNvPr>
            <p:cNvSpPr/>
            <p:nvPr/>
          </p:nvSpPr>
          <p:spPr>
            <a:xfrm>
              <a:off x="6485709" y="2604762"/>
              <a:ext cx="914400" cy="914400"/>
            </a:xfrm>
            <a:prstGeom prst="ellipse">
              <a:avLst/>
            </a:prstGeom>
            <a:solidFill>
              <a:srgbClr val="3A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A37ECD26-FE80-104A-E82D-7986790C0A1B}"/>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contrast="100000"/>
                      </a14:imgEffect>
                    </a14:imgLayer>
                  </a14:imgProps>
                </a:ext>
              </a:extLst>
            </a:blip>
            <a:stretch>
              <a:fillRect/>
            </a:stretch>
          </p:blipFill>
          <p:spPr>
            <a:xfrm>
              <a:off x="6604228" y="2723281"/>
              <a:ext cx="677362" cy="677362"/>
            </a:xfrm>
            <a:prstGeom prst="rect">
              <a:avLst/>
            </a:prstGeom>
          </p:spPr>
        </p:pic>
      </p:grpSp>
    </p:spTree>
    <p:extLst>
      <p:ext uri="{BB962C8B-B14F-4D97-AF65-F5344CB8AC3E}">
        <p14:creationId xmlns:p14="http://schemas.microsoft.com/office/powerpoint/2010/main" val="272114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99060"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7</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5" y="197491"/>
            <a:ext cx="8493820"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Approaches to Water Temperature Modeling</a:t>
            </a:r>
            <a:endParaRPr spc="295" dirty="0">
              <a:latin typeface="Franklin Gothic Medium" panose="020B06030201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291DA306-369D-FF03-31D1-5642073F19F3}"/>
              </a:ext>
            </a:extLst>
          </p:cNvPr>
          <p:cNvSpPr/>
          <p:nvPr/>
        </p:nvSpPr>
        <p:spPr>
          <a:xfrm>
            <a:off x="3692652" y="814089"/>
            <a:ext cx="1752600" cy="614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Modeling Frameworks </a:t>
            </a:r>
          </a:p>
        </p:txBody>
      </p:sp>
      <p:sp>
        <p:nvSpPr>
          <p:cNvPr id="12" name="Rounded Rectangle 11">
            <a:extLst>
              <a:ext uri="{FF2B5EF4-FFF2-40B4-BE49-F238E27FC236}">
                <a16:creationId xmlns:a16="http://schemas.microsoft.com/office/drawing/2014/main" id="{342A00B8-BCF9-A306-5DE6-92703AA60E5E}"/>
              </a:ext>
            </a:extLst>
          </p:cNvPr>
          <p:cNvSpPr/>
          <p:nvPr/>
        </p:nvSpPr>
        <p:spPr>
          <a:xfrm>
            <a:off x="685800" y="1149908"/>
            <a:ext cx="1752600" cy="614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Statistical Models</a:t>
            </a:r>
          </a:p>
        </p:txBody>
      </p:sp>
      <p:sp>
        <p:nvSpPr>
          <p:cNvPr id="17" name="Rounded Rectangle 16">
            <a:extLst>
              <a:ext uri="{FF2B5EF4-FFF2-40B4-BE49-F238E27FC236}">
                <a16:creationId xmlns:a16="http://schemas.microsoft.com/office/drawing/2014/main" id="{F4E3A2A6-9A87-BEB2-C08C-CA91E1D0F45F}"/>
              </a:ext>
            </a:extLst>
          </p:cNvPr>
          <p:cNvSpPr/>
          <p:nvPr/>
        </p:nvSpPr>
        <p:spPr>
          <a:xfrm>
            <a:off x="6781800" y="1149907"/>
            <a:ext cx="1752600" cy="614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Physically-based Models</a:t>
            </a:r>
          </a:p>
        </p:txBody>
      </p:sp>
      <p:cxnSp>
        <p:nvCxnSpPr>
          <p:cNvPr id="19" name="Straight Arrow Connector 18">
            <a:extLst>
              <a:ext uri="{FF2B5EF4-FFF2-40B4-BE49-F238E27FC236}">
                <a16:creationId xmlns:a16="http://schemas.microsoft.com/office/drawing/2014/main" id="{39913C29-389B-DE11-E045-DE1EAAF03127}"/>
              </a:ext>
            </a:extLst>
          </p:cNvPr>
          <p:cNvCxnSpPr>
            <a:cxnSpLocks/>
            <a:stCxn id="4" idx="1"/>
          </p:cNvCxnSpPr>
          <p:nvPr/>
        </p:nvCxnSpPr>
        <p:spPr>
          <a:xfrm flipH="1">
            <a:off x="2515914" y="1121420"/>
            <a:ext cx="1176738" cy="334733"/>
          </a:xfrm>
          <a:prstGeom prst="straightConnector1">
            <a:avLst/>
          </a:prstGeom>
          <a:ln w="38100">
            <a:solidFill>
              <a:srgbClr val="1A4B9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C05F917-9B65-CB64-94AD-597BD2A0DDC4}"/>
              </a:ext>
            </a:extLst>
          </p:cNvPr>
          <p:cNvCxnSpPr>
            <a:cxnSpLocks/>
          </p:cNvCxnSpPr>
          <p:nvPr/>
        </p:nvCxnSpPr>
        <p:spPr>
          <a:xfrm>
            <a:off x="5445252" y="1116672"/>
            <a:ext cx="1260348" cy="337107"/>
          </a:xfrm>
          <a:prstGeom prst="straightConnector1">
            <a:avLst/>
          </a:prstGeom>
          <a:ln w="38100">
            <a:solidFill>
              <a:srgbClr val="1A4B9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D7570A4C-4EF0-A822-D2D0-FFB77F878D5D}"/>
              </a:ext>
            </a:extLst>
          </p:cNvPr>
          <p:cNvPicPr>
            <a:picLocks noChangeAspect="1"/>
          </p:cNvPicPr>
          <p:nvPr/>
        </p:nvPicPr>
        <p:blipFill>
          <a:blip r:embed="rId3"/>
          <a:stretch>
            <a:fillRect/>
          </a:stretch>
        </p:blipFill>
        <p:spPr>
          <a:xfrm>
            <a:off x="2963785" y="2100108"/>
            <a:ext cx="3174460" cy="2792636"/>
          </a:xfrm>
          <a:prstGeom prst="rect">
            <a:avLst/>
          </a:prstGeom>
        </p:spPr>
      </p:pic>
      <p:sp>
        <p:nvSpPr>
          <p:cNvPr id="28" name="TextBox 27">
            <a:extLst>
              <a:ext uri="{FF2B5EF4-FFF2-40B4-BE49-F238E27FC236}">
                <a16:creationId xmlns:a16="http://schemas.microsoft.com/office/drawing/2014/main" id="{BA4EDF00-D1CB-71F2-89B2-CD554C9FD38D}"/>
              </a:ext>
            </a:extLst>
          </p:cNvPr>
          <p:cNvSpPr txBox="1"/>
          <p:nvPr/>
        </p:nvSpPr>
        <p:spPr>
          <a:xfrm>
            <a:off x="3225209" y="4874404"/>
            <a:ext cx="2687485"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Hannah &amp; Garner (2015)</a:t>
            </a:r>
          </a:p>
        </p:txBody>
      </p:sp>
      <p:sp>
        <p:nvSpPr>
          <p:cNvPr id="29" name="TextBox 28">
            <a:extLst>
              <a:ext uri="{FF2B5EF4-FFF2-40B4-BE49-F238E27FC236}">
                <a16:creationId xmlns:a16="http://schemas.microsoft.com/office/drawing/2014/main" id="{ABDA0C90-49B1-3B8E-363B-1EC04591EAB5}"/>
              </a:ext>
            </a:extLst>
          </p:cNvPr>
          <p:cNvSpPr txBox="1"/>
          <p:nvPr/>
        </p:nvSpPr>
        <p:spPr>
          <a:xfrm>
            <a:off x="464819" y="2268754"/>
            <a:ext cx="2194561" cy="1938992"/>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Rely on statistical relationships between water temperature and environmental variables </a:t>
            </a:r>
            <a:r>
              <a:rPr lang="en-US" sz="1200" dirty="0">
                <a:latin typeface="Franklin Gothic Medium" panose="020B0603020102020204" pitchFamily="34" charset="0"/>
                <a:cs typeface="Arial" panose="020B0604020202020204" pitchFamily="34" charset="0"/>
              </a:rPr>
              <a:t>(ex: linear regression, machine learning)</a:t>
            </a:r>
          </a:p>
          <a:p>
            <a:pPr algn="ctr"/>
            <a:endParaRPr lang="en-US" sz="1200" dirty="0">
              <a:latin typeface="Franklin Gothic Medium" panose="020B0603020102020204" pitchFamily="34" charset="0"/>
              <a:cs typeface="Arial" panose="020B0604020202020204" pitchFamily="34" charset="0"/>
            </a:endParaRPr>
          </a:p>
          <a:p>
            <a:pPr algn="l"/>
            <a:endParaRPr lang="en-US" sz="1600" dirty="0">
              <a:latin typeface="Franklin Gothic Medium" panose="020B06030201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133235E-BBF8-203F-44BD-F2585426ECC1}"/>
              </a:ext>
            </a:extLst>
          </p:cNvPr>
          <p:cNvSpPr txBox="1"/>
          <p:nvPr/>
        </p:nvSpPr>
        <p:spPr>
          <a:xfrm>
            <a:off x="6560819" y="2268754"/>
            <a:ext cx="2194561" cy="2246769"/>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Explicitly quantify heat fluxes at the air-water and water-bed interfaces, transporting heat downstream</a:t>
            </a:r>
          </a:p>
          <a:p>
            <a:pPr algn="ctr"/>
            <a:endParaRPr lang="en-US" sz="1600" dirty="0">
              <a:latin typeface="Franklin Gothic Medium" panose="020B0603020102020204" pitchFamily="34" charset="0"/>
              <a:cs typeface="Arial" panose="020B0604020202020204" pitchFamily="34" charset="0"/>
            </a:endParaRPr>
          </a:p>
          <a:p>
            <a:pPr algn="ctr"/>
            <a:endParaRPr lang="en-US" sz="1200" dirty="0">
              <a:latin typeface="Franklin Gothic Medium" panose="020B0603020102020204" pitchFamily="34" charset="0"/>
              <a:cs typeface="Arial" panose="020B0604020202020204" pitchFamily="34" charset="0"/>
            </a:endParaRPr>
          </a:p>
          <a:p>
            <a:pPr algn="l"/>
            <a:endParaRPr lang="en-US" sz="1600" dirty="0">
              <a:latin typeface="Franklin Gothic Medium" panose="020B06030201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CA7E3644-B4AC-9619-1EBA-5326472382FD}"/>
              </a:ext>
            </a:extLst>
          </p:cNvPr>
          <p:cNvCxnSpPr>
            <a:cxnSpLocks/>
            <a:stCxn id="12" idx="2"/>
            <a:endCxn id="29" idx="0"/>
          </p:cNvCxnSpPr>
          <p:nvPr/>
        </p:nvCxnSpPr>
        <p:spPr>
          <a:xfrm>
            <a:off x="1562100" y="1764569"/>
            <a:ext cx="0" cy="504185"/>
          </a:xfrm>
          <a:prstGeom prst="straightConnector1">
            <a:avLst/>
          </a:prstGeom>
          <a:ln w="38100">
            <a:solidFill>
              <a:srgbClr val="1A4B9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3F7E715-81F1-6F77-DA8E-2899F72FCB78}"/>
              </a:ext>
            </a:extLst>
          </p:cNvPr>
          <p:cNvCxnSpPr>
            <a:cxnSpLocks/>
          </p:cNvCxnSpPr>
          <p:nvPr/>
        </p:nvCxnSpPr>
        <p:spPr>
          <a:xfrm>
            <a:off x="7658100" y="1764568"/>
            <a:ext cx="0" cy="504185"/>
          </a:xfrm>
          <a:prstGeom prst="straightConnector1">
            <a:avLst/>
          </a:prstGeom>
          <a:ln w="38100">
            <a:solidFill>
              <a:srgbClr val="1A4B9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9A4AAF4-15A3-BF0C-25A5-B4FEF9D49DD1}"/>
              </a:ext>
            </a:extLst>
          </p:cNvPr>
          <p:cNvSpPr/>
          <p:nvPr/>
        </p:nvSpPr>
        <p:spPr>
          <a:xfrm>
            <a:off x="3334676" y="1777443"/>
            <a:ext cx="2432678" cy="33710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Temperature Controls</a:t>
            </a:r>
          </a:p>
        </p:txBody>
      </p:sp>
      <p:cxnSp>
        <p:nvCxnSpPr>
          <p:cNvPr id="13" name="Straight Arrow Connector 12">
            <a:extLst>
              <a:ext uri="{FF2B5EF4-FFF2-40B4-BE49-F238E27FC236}">
                <a16:creationId xmlns:a16="http://schemas.microsoft.com/office/drawing/2014/main" id="{58FF919C-8852-ED86-83E0-1287028E08CD}"/>
              </a:ext>
            </a:extLst>
          </p:cNvPr>
          <p:cNvCxnSpPr>
            <a:cxnSpLocks/>
          </p:cNvCxnSpPr>
          <p:nvPr/>
        </p:nvCxnSpPr>
        <p:spPr>
          <a:xfrm flipV="1">
            <a:off x="4570266" y="1453779"/>
            <a:ext cx="0" cy="335631"/>
          </a:xfrm>
          <a:prstGeom prst="straightConnector1">
            <a:avLst/>
          </a:prstGeom>
          <a:ln w="38100">
            <a:solidFill>
              <a:srgbClr val="1A4B9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446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354" y="771671"/>
            <a:ext cx="2194560" cy="27940"/>
          </a:xfrm>
          <a:custGeom>
            <a:avLst/>
            <a:gdLst/>
            <a:ahLst/>
            <a:cxnLst/>
            <a:rect l="l" t="t" r="r" b="b"/>
            <a:pathLst>
              <a:path w="2194560" h="27940">
                <a:moveTo>
                  <a:pt x="2194500" y="0"/>
                </a:moveTo>
                <a:lnTo>
                  <a:pt x="0" y="0"/>
                </a:lnTo>
                <a:lnTo>
                  <a:pt x="0" y="27599"/>
                </a:lnTo>
                <a:lnTo>
                  <a:pt x="2194500" y="27599"/>
                </a:lnTo>
                <a:lnTo>
                  <a:pt x="2194500" y="0"/>
                </a:lnTo>
                <a:close/>
              </a:path>
            </a:pathLst>
          </a:custGeom>
          <a:solidFill>
            <a:srgbClr val="1A4B90"/>
          </a:solidFill>
        </p:spPr>
        <p:txBody>
          <a:bodyPr wrap="square" lIns="0" tIns="0" rIns="0" bIns="0" rtlCol="0"/>
          <a:lstStyle/>
          <a:p>
            <a:endParaRPr/>
          </a:p>
        </p:txBody>
      </p:sp>
      <p:sp>
        <p:nvSpPr>
          <p:cNvPr id="6" name="object 6"/>
          <p:cNvSpPr txBox="1"/>
          <p:nvPr/>
        </p:nvSpPr>
        <p:spPr>
          <a:xfrm>
            <a:off x="8797925" y="4830803"/>
            <a:ext cx="99060"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8</a:t>
            </a:r>
            <a:endParaRPr sz="900" dirty="0">
              <a:latin typeface="Franklin Gothic Medium" panose="020B0603020102020204" pitchFamily="34" charset="0"/>
              <a:cs typeface="Calibri"/>
            </a:endParaRPr>
          </a:p>
        </p:txBody>
      </p:sp>
      <p:sp>
        <p:nvSpPr>
          <p:cNvPr id="8" name="object 8"/>
          <p:cNvSpPr txBox="1">
            <a:spLocks noGrp="1"/>
          </p:cNvSpPr>
          <p:nvPr>
            <p:ph type="title"/>
          </p:nvPr>
        </p:nvSpPr>
        <p:spPr>
          <a:xfrm>
            <a:off x="304105" y="197491"/>
            <a:ext cx="8493820" cy="382156"/>
          </a:xfrm>
          <a:prstGeom prst="rect">
            <a:avLst/>
          </a:prstGeom>
        </p:spPr>
        <p:txBody>
          <a:bodyPr vert="horz" wrap="square" lIns="0" tIns="12700" rIns="0" bIns="0" rtlCol="0">
            <a:spAutoFit/>
          </a:bodyPr>
          <a:lstStyle/>
          <a:p>
            <a:pPr marL="12700">
              <a:lnSpc>
                <a:spcPct val="100000"/>
              </a:lnSpc>
              <a:spcBef>
                <a:spcPts val="100"/>
              </a:spcBef>
            </a:pPr>
            <a:r>
              <a:rPr lang="en-US" spc="204" dirty="0">
                <a:latin typeface="Franklin Gothic Medium" panose="020B0603020102020204" pitchFamily="34" charset="0"/>
                <a:cs typeface="Arial" panose="020B0604020202020204" pitchFamily="34" charset="0"/>
              </a:rPr>
              <a:t>Physically-based Water Temperature Modeling</a:t>
            </a:r>
            <a:endParaRPr spc="295" dirty="0">
              <a:latin typeface="Franklin Gothic Medium" panose="020B0603020102020204" pitchFamily="34" charset="0"/>
              <a:cs typeface="Arial" panose="020B0604020202020204" pitchFamily="34" charset="0"/>
            </a:endParaRPr>
          </a:p>
        </p:txBody>
      </p:sp>
      <p:sp>
        <p:nvSpPr>
          <p:cNvPr id="17" name="Rounded Rectangle 16">
            <a:extLst>
              <a:ext uri="{FF2B5EF4-FFF2-40B4-BE49-F238E27FC236}">
                <a16:creationId xmlns:a16="http://schemas.microsoft.com/office/drawing/2014/main" id="{F4E3A2A6-9A87-BEB2-C08C-CA91E1D0F45F}"/>
              </a:ext>
            </a:extLst>
          </p:cNvPr>
          <p:cNvSpPr/>
          <p:nvPr/>
        </p:nvSpPr>
        <p:spPr>
          <a:xfrm>
            <a:off x="6781800" y="1149907"/>
            <a:ext cx="1752600" cy="614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ranklin Gothic Medium" panose="020B0603020102020204" pitchFamily="34" charset="0"/>
              </a:rPr>
              <a:t>Physically-based Models</a:t>
            </a:r>
          </a:p>
        </p:txBody>
      </p:sp>
      <p:sp>
        <p:nvSpPr>
          <p:cNvPr id="30" name="TextBox 29">
            <a:extLst>
              <a:ext uri="{FF2B5EF4-FFF2-40B4-BE49-F238E27FC236}">
                <a16:creationId xmlns:a16="http://schemas.microsoft.com/office/drawing/2014/main" id="{2133235E-BBF8-203F-44BD-F2585426ECC1}"/>
              </a:ext>
            </a:extLst>
          </p:cNvPr>
          <p:cNvSpPr txBox="1"/>
          <p:nvPr/>
        </p:nvSpPr>
        <p:spPr>
          <a:xfrm>
            <a:off x="6560819" y="2268754"/>
            <a:ext cx="2194561" cy="2246769"/>
          </a:xfrm>
          <a:prstGeom prst="rect">
            <a:avLst/>
          </a:prstGeom>
          <a:noFill/>
        </p:spPr>
        <p:txBody>
          <a:bodyPr wrap="square" rtlCol="0">
            <a:spAutoFit/>
          </a:bodyPr>
          <a:lstStyle/>
          <a:p>
            <a:pPr algn="ctr"/>
            <a:r>
              <a:rPr lang="en-US" sz="1600" dirty="0">
                <a:latin typeface="Franklin Gothic Medium" panose="020B0603020102020204" pitchFamily="34" charset="0"/>
                <a:cs typeface="Arial" panose="020B0604020202020204" pitchFamily="34" charset="0"/>
              </a:rPr>
              <a:t>Explicitly quantify heat fluxes at the </a:t>
            </a:r>
            <a:r>
              <a:rPr lang="en-US" sz="1600" dirty="0">
                <a:solidFill>
                  <a:schemeClr val="accent2"/>
                </a:solidFill>
                <a:latin typeface="Franklin Gothic Medium" panose="020B0603020102020204" pitchFamily="34" charset="0"/>
                <a:cs typeface="Arial" panose="020B0604020202020204" pitchFamily="34" charset="0"/>
              </a:rPr>
              <a:t>air-water </a:t>
            </a:r>
            <a:r>
              <a:rPr lang="en-US" sz="1600" dirty="0">
                <a:latin typeface="Franklin Gothic Medium" panose="020B0603020102020204" pitchFamily="34" charset="0"/>
                <a:cs typeface="Arial" panose="020B0604020202020204" pitchFamily="34" charset="0"/>
              </a:rPr>
              <a:t>and </a:t>
            </a:r>
            <a:r>
              <a:rPr lang="en-US" sz="1600" dirty="0">
                <a:solidFill>
                  <a:schemeClr val="accent1"/>
                </a:solidFill>
                <a:latin typeface="Franklin Gothic Medium" panose="020B0603020102020204" pitchFamily="34" charset="0"/>
                <a:cs typeface="Arial" panose="020B0604020202020204" pitchFamily="34" charset="0"/>
              </a:rPr>
              <a:t>water-bed</a:t>
            </a:r>
            <a:r>
              <a:rPr lang="en-US" sz="1600" dirty="0">
                <a:latin typeface="Franklin Gothic Medium" panose="020B0603020102020204" pitchFamily="34" charset="0"/>
                <a:cs typeface="Arial" panose="020B0604020202020204" pitchFamily="34" charset="0"/>
              </a:rPr>
              <a:t> interfaces, transporting heat downstream</a:t>
            </a:r>
          </a:p>
          <a:p>
            <a:pPr algn="ctr"/>
            <a:endParaRPr lang="en-US" sz="1600" dirty="0">
              <a:latin typeface="Franklin Gothic Medium" panose="020B0603020102020204" pitchFamily="34" charset="0"/>
              <a:cs typeface="Arial" panose="020B0604020202020204" pitchFamily="34" charset="0"/>
            </a:endParaRPr>
          </a:p>
          <a:p>
            <a:pPr algn="ctr"/>
            <a:endParaRPr lang="en-US" sz="1200" dirty="0">
              <a:latin typeface="Franklin Gothic Medium" panose="020B0603020102020204" pitchFamily="34" charset="0"/>
              <a:cs typeface="Arial" panose="020B0604020202020204" pitchFamily="34" charset="0"/>
            </a:endParaRPr>
          </a:p>
          <a:p>
            <a:pPr algn="l"/>
            <a:endParaRPr lang="en-US" sz="1600" dirty="0">
              <a:latin typeface="Franklin Gothic Medium" panose="020B06030201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C3F7E715-81F1-6F77-DA8E-2899F72FCB78}"/>
              </a:ext>
            </a:extLst>
          </p:cNvPr>
          <p:cNvCxnSpPr>
            <a:cxnSpLocks/>
          </p:cNvCxnSpPr>
          <p:nvPr/>
        </p:nvCxnSpPr>
        <p:spPr>
          <a:xfrm>
            <a:off x="7658100" y="1764568"/>
            <a:ext cx="0" cy="504185"/>
          </a:xfrm>
          <a:prstGeom prst="straightConnector1">
            <a:avLst/>
          </a:prstGeom>
          <a:ln w="38100">
            <a:solidFill>
              <a:srgbClr val="1A4B9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1D7FA4B-A6AE-BA61-A281-32683E66FE95}"/>
              </a:ext>
            </a:extLst>
          </p:cNvPr>
          <p:cNvPicPr>
            <a:picLocks noChangeAspect="1"/>
          </p:cNvPicPr>
          <p:nvPr/>
        </p:nvPicPr>
        <p:blipFill>
          <a:blip r:embed="rId3"/>
          <a:stretch>
            <a:fillRect/>
          </a:stretch>
        </p:blipFill>
        <p:spPr>
          <a:xfrm>
            <a:off x="1590309" y="905406"/>
            <a:ext cx="4532360" cy="4040603"/>
          </a:xfrm>
          <a:prstGeom prst="rect">
            <a:avLst/>
          </a:prstGeom>
        </p:spPr>
      </p:pic>
      <p:sp>
        <p:nvSpPr>
          <p:cNvPr id="7" name="TextBox 6">
            <a:extLst>
              <a:ext uri="{FF2B5EF4-FFF2-40B4-BE49-F238E27FC236}">
                <a16:creationId xmlns:a16="http://schemas.microsoft.com/office/drawing/2014/main" id="{C22AC010-34F3-7525-8A09-12FE2E60A095}"/>
              </a:ext>
            </a:extLst>
          </p:cNvPr>
          <p:cNvSpPr txBox="1"/>
          <p:nvPr/>
        </p:nvSpPr>
        <p:spPr>
          <a:xfrm rot="738127">
            <a:off x="1588311" y="4407906"/>
            <a:ext cx="2030239" cy="200055"/>
          </a:xfrm>
          <a:prstGeom prst="rect">
            <a:avLst/>
          </a:prstGeom>
          <a:noFill/>
        </p:spPr>
        <p:txBody>
          <a:bodyPr wrap="square" rtlCol="0">
            <a:spAutoFit/>
          </a:bodyPr>
          <a:lstStyle/>
          <a:p>
            <a:pPr algn="ctr"/>
            <a:r>
              <a:rPr lang="en-US" sz="700" b="1" dirty="0">
                <a:solidFill>
                  <a:schemeClr val="tx1"/>
                </a:solidFill>
                <a:latin typeface="Arial" panose="020B0604020202020204" pitchFamily="34" charset="0"/>
                <a:cs typeface="Arial" panose="020B0604020202020204" pitchFamily="34" charset="0"/>
              </a:rPr>
              <a:t>Leach et al. (2023)</a:t>
            </a:r>
          </a:p>
        </p:txBody>
      </p:sp>
    </p:spTree>
    <p:extLst>
      <p:ext uri="{BB962C8B-B14F-4D97-AF65-F5344CB8AC3E}">
        <p14:creationId xmlns:p14="http://schemas.microsoft.com/office/powerpoint/2010/main" val="2104669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EC19B9-B3B9-A2CB-1696-7FE60155180C}"/>
              </a:ext>
            </a:extLst>
          </p:cNvPr>
          <p:cNvPicPr>
            <a:picLocks noChangeAspect="1"/>
          </p:cNvPicPr>
          <p:nvPr/>
        </p:nvPicPr>
        <p:blipFill rotWithShape="1">
          <a:blip r:embed="rId3"/>
          <a:srcRect l="5576" r="7160"/>
          <a:stretch/>
        </p:blipFill>
        <p:spPr>
          <a:xfrm>
            <a:off x="0" y="0"/>
            <a:ext cx="3366301" cy="5154930"/>
          </a:xfrm>
          <a:prstGeom prst="rect">
            <a:avLst/>
          </a:prstGeom>
        </p:spPr>
      </p:pic>
      <p:sp>
        <p:nvSpPr>
          <p:cNvPr id="5" name="object 5"/>
          <p:cNvSpPr txBox="1"/>
          <p:nvPr/>
        </p:nvSpPr>
        <p:spPr>
          <a:xfrm>
            <a:off x="215100" y="4882536"/>
            <a:ext cx="2659380" cy="135935"/>
          </a:xfrm>
          <a:prstGeom prst="rect">
            <a:avLst/>
          </a:prstGeom>
        </p:spPr>
        <p:txBody>
          <a:bodyPr vert="horz" wrap="square" lIns="0" tIns="12700" rIns="0" bIns="0" rtlCol="0">
            <a:spAutoFit/>
          </a:bodyPr>
          <a:lstStyle/>
          <a:p>
            <a:pPr marL="12700">
              <a:lnSpc>
                <a:spcPct val="100000"/>
              </a:lnSpc>
              <a:spcBef>
                <a:spcPts val="100"/>
              </a:spcBef>
            </a:pPr>
            <a:endParaRPr sz="800">
              <a:latin typeface="Calibri"/>
              <a:cs typeface="Calibri"/>
            </a:endParaRPr>
          </a:p>
        </p:txBody>
      </p:sp>
      <p:sp>
        <p:nvSpPr>
          <p:cNvPr id="8" name="object 8"/>
          <p:cNvSpPr txBox="1"/>
          <p:nvPr/>
        </p:nvSpPr>
        <p:spPr>
          <a:xfrm>
            <a:off x="3476790" y="327438"/>
            <a:ext cx="5452110" cy="4251805"/>
          </a:xfrm>
          <a:prstGeom prst="rect">
            <a:avLst/>
          </a:prstGeom>
        </p:spPr>
        <p:txBody>
          <a:bodyPr vert="horz" wrap="square" lIns="0" tIns="45085" rIns="0" bIns="0" rtlCol="0">
            <a:spAutoFit/>
          </a:bodyPr>
          <a:lstStyle/>
          <a:p>
            <a:pPr marL="398145" marR="661035" indent="-322580">
              <a:lnSpc>
                <a:spcPts val="2180"/>
              </a:lnSpc>
              <a:spcBef>
                <a:spcPts val="355"/>
              </a:spcBef>
              <a:buClr>
                <a:srgbClr val="1A4B90"/>
              </a:buClr>
              <a:buSzPct val="105000"/>
              <a:buFont typeface="Arial"/>
              <a:buChar char="•"/>
              <a:tabLst>
                <a:tab pos="397510" algn="l"/>
                <a:tab pos="398780" algn="l"/>
              </a:tabLst>
            </a:pPr>
            <a:r>
              <a:rPr lang="en-US" sz="2000" b="1" spc="95" dirty="0">
                <a:latin typeface="Franklin Gothic Medium" panose="020B0603020102020204" pitchFamily="34" charset="0"/>
                <a:ea typeface="Malgun Gothic" panose="020B0503020000020004" pitchFamily="34" charset="-127"/>
                <a:cs typeface="Arial" panose="020B0604020202020204" pitchFamily="34" charset="0"/>
              </a:rPr>
              <a:t>OWP Goal: </a:t>
            </a:r>
            <a:r>
              <a:rPr lang="en-US" sz="2000" spc="95" dirty="0">
                <a:latin typeface="Franklin Gothic Medium" panose="020B0603020102020204" pitchFamily="34" charset="0"/>
                <a:ea typeface="Malgun Gothic" panose="020B0503020000020004" pitchFamily="34" charset="-127"/>
                <a:cs typeface="Arial" panose="020B0604020202020204" pitchFamily="34" charset="0"/>
              </a:rPr>
              <a:t>Develop models to predict water temperature at 2.7 million river reaches using the Nextgen Model Framework</a:t>
            </a:r>
          </a:p>
          <a:p>
            <a:pPr marL="398145" marR="661035" indent="-322580">
              <a:lnSpc>
                <a:spcPts val="2180"/>
              </a:lnSpc>
              <a:spcBef>
                <a:spcPts val="355"/>
              </a:spcBef>
              <a:buClr>
                <a:srgbClr val="1A4B90"/>
              </a:buClr>
              <a:buSzPct val="105000"/>
              <a:buFont typeface="Arial"/>
              <a:buChar char="•"/>
              <a:tabLst>
                <a:tab pos="397510" algn="l"/>
                <a:tab pos="398780" algn="l"/>
              </a:tabLst>
            </a:pPr>
            <a:endParaRPr lang="en-US" sz="2000" spc="95" dirty="0">
              <a:latin typeface="Franklin Gothic Medium" panose="020B0603020102020204" pitchFamily="34" charset="0"/>
              <a:ea typeface="Malgun Gothic" panose="020B0503020000020004" pitchFamily="34" charset="-127"/>
              <a:cs typeface="Arial" panose="020B0604020202020204" pitchFamily="34" charset="0"/>
            </a:endParaRPr>
          </a:p>
          <a:p>
            <a:pPr marL="398145" marR="661035" lvl="2" indent="-322580">
              <a:lnSpc>
                <a:spcPts val="2180"/>
              </a:lnSpc>
              <a:spcBef>
                <a:spcPts val="355"/>
              </a:spcBef>
              <a:buClr>
                <a:srgbClr val="1A4B90"/>
              </a:buClr>
              <a:buSzPct val="105000"/>
              <a:buFont typeface="Arial"/>
              <a:buChar char="•"/>
              <a:tabLst>
                <a:tab pos="397510" algn="l"/>
                <a:tab pos="398780" algn="l"/>
              </a:tabLst>
            </a:pPr>
            <a:r>
              <a:rPr lang="en-US" sz="2000" b="1" spc="95" dirty="0">
                <a:latin typeface="Franklin Gothic Medium" panose="020B0603020102020204" pitchFamily="34" charset="0"/>
                <a:ea typeface="Malgun Gothic" panose="020B0503020000020004" pitchFamily="34" charset="-127"/>
                <a:cs typeface="Arial" panose="020B0604020202020204" pitchFamily="34" charset="0"/>
              </a:rPr>
              <a:t>My Goal: </a:t>
            </a:r>
            <a:r>
              <a:rPr lang="en-US" sz="2000" spc="95" dirty="0">
                <a:latin typeface="Franklin Gothic Medium" panose="020B0603020102020204" pitchFamily="34" charset="0"/>
                <a:ea typeface="Malgun Gothic" panose="020B0503020000020004" pitchFamily="34" charset="-127"/>
                <a:cs typeface="Arial" panose="020B0604020202020204" pitchFamily="34" charset="0"/>
              </a:rPr>
              <a:t>Demonstrate viability of a water temperature model along a test reach using NWM forcings and outputs.</a:t>
            </a:r>
          </a:p>
          <a:p>
            <a:pPr marL="977900" marR="661035" lvl="8" indent="-342900">
              <a:lnSpc>
                <a:spcPts val="2180"/>
              </a:lnSpc>
              <a:spcBef>
                <a:spcPts val="355"/>
              </a:spcBef>
              <a:buClr>
                <a:srgbClr val="1A4B90"/>
              </a:buClr>
              <a:buSzPct val="105000"/>
              <a:buFont typeface="+mj-lt"/>
              <a:buAutoNum type="arabicPeriod"/>
              <a:tabLst>
                <a:tab pos="396875" algn="l"/>
                <a:tab pos="398463" algn="l"/>
              </a:tabLst>
            </a:pPr>
            <a:r>
              <a:rPr lang="en-US" sz="1600" spc="95" dirty="0">
                <a:latin typeface="Franklin Gothic Medium" panose="020B0603020102020204" pitchFamily="34" charset="0"/>
                <a:ea typeface="Malgun Gothic" panose="020B0503020000020004" pitchFamily="34" charset="-127"/>
                <a:cs typeface="Arial" panose="020B0604020202020204" pitchFamily="34" charset="0"/>
              </a:rPr>
              <a:t>Can water temperature be accurately predicted from NWM data?</a:t>
            </a:r>
          </a:p>
          <a:p>
            <a:pPr marL="977900" marR="661035" lvl="8" indent="-342900">
              <a:lnSpc>
                <a:spcPts val="2180"/>
              </a:lnSpc>
              <a:spcBef>
                <a:spcPts val="355"/>
              </a:spcBef>
              <a:buClr>
                <a:srgbClr val="1A4B90"/>
              </a:buClr>
              <a:buSzPct val="105000"/>
              <a:buFont typeface="+mj-lt"/>
              <a:buAutoNum type="arabicPeriod"/>
              <a:tabLst>
                <a:tab pos="396875" algn="l"/>
                <a:tab pos="398463" algn="l"/>
              </a:tabLst>
            </a:pPr>
            <a:r>
              <a:rPr lang="en-US" sz="1600" spc="95" dirty="0">
                <a:latin typeface="Franklin Gothic Medium" panose="020B0603020102020204" pitchFamily="34" charset="0"/>
                <a:ea typeface="Malgun Gothic" panose="020B0503020000020004" pitchFamily="34" charset="-127"/>
                <a:cs typeface="Arial" panose="020B0604020202020204" pitchFamily="34" charset="0"/>
              </a:rPr>
              <a:t>What gaps/deficiencies in NWM data exist for application to WT prediction?</a:t>
            </a:r>
          </a:p>
          <a:p>
            <a:pPr marL="398145" marR="661035" indent="-322580">
              <a:lnSpc>
                <a:spcPts val="2180"/>
              </a:lnSpc>
              <a:spcBef>
                <a:spcPts val="355"/>
              </a:spcBef>
              <a:buClr>
                <a:srgbClr val="0F6FC6"/>
              </a:buClr>
              <a:buSzPct val="105000"/>
              <a:buFont typeface="Arial"/>
              <a:buChar char="•"/>
              <a:tabLst>
                <a:tab pos="397510" algn="l"/>
                <a:tab pos="398780" algn="l"/>
              </a:tabLst>
            </a:pPr>
            <a:endParaRPr lang="en-US" sz="2000" spc="95" dirty="0">
              <a:latin typeface="Franklin Gothic Medium" panose="020B0603020102020204" pitchFamily="34" charset="0"/>
              <a:ea typeface="Malgun Gothic" panose="020B0503020000020004" pitchFamily="34" charset="-127"/>
              <a:cs typeface="Arial" panose="020B0604020202020204" pitchFamily="34" charset="0"/>
            </a:endParaRPr>
          </a:p>
        </p:txBody>
      </p:sp>
      <p:sp>
        <p:nvSpPr>
          <p:cNvPr id="12" name="Rectangle 11">
            <a:extLst>
              <a:ext uri="{FF2B5EF4-FFF2-40B4-BE49-F238E27FC236}">
                <a16:creationId xmlns:a16="http://schemas.microsoft.com/office/drawing/2014/main" id="{6B66BCCA-7DAC-2F3C-3E73-6B0A731B6B77}"/>
              </a:ext>
            </a:extLst>
          </p:cNvPr>
          <p:cNvSpPr/>
          <p:nvPr/>
        </p:nvSpPr>
        <p:spPr>
          <a:xfrm>
            <a:off x="0" y="4411980"/>
            <a:ext cx="3366301" cy="742950"/>
          </a:xfrm>
          <a:prstGeom prst="rect">
            <a:avLst/>
          </a:prstGeom>
          <a:solidFill>
            <a:srgbClr val="BFBFB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6"/>
          <p:cNvPicPr/>
          <p:nvPr/>
        </p:nvPicPr>
        <p:blipFill>
          <a:blip r:embed="rId4" cstate="print"/>
          <a:stretch>
            <a:fillRect/>
          </a:stretch>
        </p:blipFill>
        <p:spPr>
          <a:xfrm>
            <a:off x="826612" y="4355180"/>
            <a:ext cx="1713076" cy="856550"/>
          </a:xfrm>
          <a:prstGeom prst="rect">
            <a:avLst/>
          </a:prstGeom>
        </p:spPr>
      </p:pic>
      <p:sp>
        <p:nvSpPr>
          <p:cNvPr id="2" name="object 6">
            <a:extLst>
              <a:ext uri="{FF2B5EF4-FFF2-40B4-BE49-F238E27FC236}">
                <a16:creationId xmlns:a16="http://schemas.microsoft.com/office/drawing/2014/main" id="{8425528A-330A-4827-66C8-2659E1F2403C}"/>
              </a:ext>
            </a:extLst>
          </p:cNvPr>
          <p:cNvSpPr txBox="1"/>
          <p:nvPr/>
        </p:nvSpPr>
        <p:spPr>
          <a:xfrm>
            <a:off x="8797925" y="4830803"/>
            <a:ext cx="241464" cy="151323"/>
          </a:xfrm>
          <a:prstGeom prst="rect">
            <a:avLst/>
          </a:prstGeom>
        </p:spPr>
        <p:txBody>
          <a:bodyPr vert="horz" wrap="square" lIns="0" tIns="12700" rIns="0" bIns="0" rtlCol="0">
            <a:spAutoFit/>
          </a:bodyPr>
          <a:lstStyle/>
          <a:p>
            <a:pPr marL="12700">
              <a:lnSpc>
                <a:spcPct val="100000"/>
              </a:lnSpc>
              <a:spcBef>
                <a:spcPts val="100"/>
              </a:spcBef>
            </a:pPr>
            <a:r>
              <a:rPr lang="en-US" sz="900" spc="120" dirty="0">
                <a:solidFill>
                  <a:srgbClr val="508DE0"/>
                </a:solidFill>
                <a:latin typeface="Franklin Gothic Medium" panose="020B0603020102020204" pitchFamily="34" charset="0"/>
                <a:cs typeface="Calibri"/>
              </a:rPr>
              <a:t>9</a:t>
            </a:r>
            <a:endParaRPr sz="900" dirty="0">
              <a:latin typeface="Franklin Gothic Medium" panose="020B0603020102020204" pitchFamily="34" charset="0"/>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30106</TotalTime>
  <Words>7460</Words>
  <Application>Microsoft Macintosh PowerPoint</Application>
  <PresentationFormat>On-screen Show (16:9)</PresentationFormat>
  <Paragraphs>961</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Cambria Math</vt:lpstr>
      <vt:lpstr>Franklin Gothic Medium</vt:lpstr>
      <vt:lpstr>Myriad Pro Black SemiCond</vt:lpstr>
      <vt:lpstr>Times New Roman</vt:lpstr>
      <vt:lpstr>Office Theme</vt:lpstr>
      <vt:lpstr>PowerPoint Presentation</vt:lpstr>
      <vt:lpstr>Personal Background</vt:lpstr>
      <vt:lpstr>William M. Lapenta Internship</vt:lpstr>
      <vt:lpstr>National Water Model: Putting Water on the Map</vt:lpstr>
      <vt:lpstr>What is the National Water Model?</vt:lpstr>
      <vt:lpstr>Temperature: A ‘Master’ Water Quality Variable</vt:lpstr>
      <vt:lpstr>Approaches to Water Temperature Modeling</vt:lpstr>
      <vt:lpstr>Physically-based Water Temperature Modeling</vt:lpstr>
      <vt:lpstr>PowerPoint Presentation</vt:lpstr>
      <vt:lpstr>Big Caveats…What This Isn’t</vt:lpstr>
      <vt:lpstr>NWM Retrospective V2.1</vt:lpstr>
      <vt:lpstr>Test Basin: H.J. Andrews Experimental Forest</vt:lpstr>
      <vt:lpstr>H.J. Andrews Experimental Forest</vt:lpstr>
      <vt:lpstr>Water Temperature Model Formulation</vt:lpstr>
      <vt:lpstr>Translating NWM into Temperature Model Inputs</vt:lpstr>
      <vt:lpstr>Variables Unconstrained by the NWM</vt:lpstr>
      <vt:lpstr>Deriving Riparian Cover from Gridded Datasets</vt:lpstr>
      <vt:lpstr>What is the Temperature of Groundwater?</vt:lpstr>
      <vt:lpstr>Calibrated Approach to Inflow Temperatures</vt:lpstr>
      <vt:lpstr>Incorporating a Conceptual Hyporheic Zone</vt:lpstr>
      <vt:lpstr>Python-based Model Scripts (Soon to be on GitHub!)</vt:lpstr>
      <vt:lpstr>Model Configurations as Hypotheses for Processes</vt:lpstr>
      <vt:lpstr>Model Calibration Through Monte Carlo Tuning</vt:lpstr>
      <vt:lpstr>Evaluating Peak Potential Model Performance</vt:lpstr>
      <vt:lpstr>Assessing Ability of Model to Fit Low-Flow Temperatures</vt:lpstr>
      <vt:lpstr>Trends in Model Performance Across Multiple Metrics </vt:lpstr>
      <vt:lpstr>Model Performance In Context</vt:lpstr>
      <vt:lpstr>Beyond Point Temperatures: A Full Stream Network View</vt:lpstr>
      <vt:lpstr>Missing Heat Fluxes? Opposition between Headwater and Outlet</vt:lpstr>
      <vt:lpstr>Challenges in Expanding from the Catchment to Continental Scale</vt:lpstr>
      <vt:lpstr>Evolution of Uncertainty Along the River Network</vt:lpstr>
      <vt:lpstr>Moving into the Next Generation Modeling Framework</vt:lpstr>
      <vt:lpstr>Water Temperature Prediction in the NextGen Framework</vt:lpstr>
      <vt:lpstr>Primary Findings and Next Steps</vt:lpstr>
      <vt:lpstr>My Future Plans</vt:lpstr>
      <vt:lpstr>Primary Findings and Next Steps</vt:lpstr>
      <vt:lpstr>Extra Slides</vt:lpstr>
      <vt:lpstr>Water Temperature Modeling: Challenges</vt:lpstr>
      <vt:lpstr>Round 1: Neversink River, Catskill Mountains, NY</vt:lpstr>
      <vt:lpstr>Choosing a Model Frame of Reference</vt:lpstr>
      <vt:lpstr>Radiative and Hydrologic Heat Budget</vt:lpstr>
      <vt:lpstr>Evaluating NWM Predictions of Discharge</vt:lpstr>
      <vt:lpstr>A Quick Look at Heat Fluxes</vt:lpstr>
      <vt:lpstr>Reflecting on Strategies to Fill Data Gaps</vt:lpstr>
      <vt:lpstr>Reflecting on Strategies to Fill Data Gaps</vt:lpstr>
      <vt:lpstr>Reflecting on Strategies to Fill Data Gaps</vt:lpstr>
      <vt:lpstr>Calibrated Parameters for Top 1% of Runs</vt:lpstr>
      <vt:lpstr>State of the Science: Wanders et al. 2019</vt:lpstr>
      <vt:lpstr>Decision Support Applications: Salmonid Health</vt:lpstr>
      <vt:lpstr>Excluded Processes from Water Temperature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jennings_fihm_nextgen_snow_2022</dc:title>
  <cp:lastModifiedBy>Jeff Wade</cp:lastModifiedBy>
  <cp:revision>200</cp:revision>
  <cp:lastPrinted>2022-08-10T13:45:02Z</cp:lastPrinted>
  <dcterms:created xsi:type="dcterms:W3CDTF">2022-07-21T17:00:07Z</dcterms:created>
  <dcterms:modified xsi:type="dcterms:W3CDTF">2023-03-01T17:00:43Z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2022-06-16T00:00:00Z</vt:filetime>
  </property>
  <property fmtid="{D5CDD505-2E9C-101B-9397-08002B2CF9AE}" pid="3" name="Creator">
    <vt:lpwstr>Google</vt:lpwstr>
  </property>
  <property fmtid="{D5CDD505-2E9C-101B-9397-08002B2CF9AE}" pid="4" name="LastSaved">
    <vt:filetime>2022-07-21T00:00:00Z</vt:filetime>
  </property>
  <property fmtid="{D5CDD505-2E9C-101B-9397-08002B2CF9AE}" pid="5" name="Producer">
    <vt:lpwstr>macOS Version 11.6.6 (Build 20G624) Quartz PDFContext</vt:lpwstr>
  </property>
</Properties>
</file>